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9" r:id="rId4"/>
    <p:sldId id="282" r:id="rId5"/>
    <p:sldId id="260" r:id="rId6"/>
    <p:sldId id="283" r:id="rId7"/>
    <p:sldId id="261" r:id="rId8"/>
    <p:sldId id="284" r:id="rId9"/>
    <p:sldId id="285" r:id="rId10"/>
    <p:sldId id="286" r:id="rId11"/>
    <p:sldId id="287" r:id="rId12"/>
    <p:sldId id="288" r:id="rId13"/>
    <p:sldId id="265" r:id="rId14"/>
    <p:sldId id="266" r:id="rId15"/>
    <p:sldId id="289" r:id="rId16"/>
    <p:sldId id="267" r:id="rId17"/>
    <p:sldId id="269" r:id="rId18"/>
    <p:sldId id="268" r:id="rId19"/>
    <p:sldId id="290" r:id="rId20"/>
    <p:sldId id="270" r:id="rId21"/>
    <p:sldId id="272" r:id="rId22"/>
    <p:sldId id="273" r:id="rId23"/>
    <p:sldId id="275" r:id="rId24"/>
    <p:sldId id="291" r:id="rId25"/>
    <p:sldId id="276" r:id="rId26"/>
    <p:sldId id="277" r:id="rId27"/>
    <p:sldId id="292" r:id="rId28"/>
    <p:sldId id="279" r:id="rId29"/>
    <p:sldId id="278" r:id="rId30"/>
    <p:sldId id="293" r:id="rId31"/>
    <p:sldId id="281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3" d="100"/>
          <a:sy n="53" d="100"/>
        </p:scale>
        <p:origin x="-158" y="-5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AA20F-569F-46F6-A416-F5CAF43DB184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9623B-3D86-41A6-9F4D-0CA5A7F3F0A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39939" name="Rectangle 2"/>
          <p:cNvSpPr>
            <a:spLocks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0963" name="Rectangle 2"/>
          <p:cNvSpPr>
            <a:spLocks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1191006" y="878422"/>
            <a:ext cx="4467349" cy="315661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1987" name="Rectangle 2"/>
          <p:cNvSpPr>
            <a:spLocks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1191006" y="878422"/>
            <a:ext cx="4467349" cy="315661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3011" name="Rectangle 2"/>
          <p:cNvSpPr>
            <a:spLocks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1191006" y="878422"/>
            <a:ext cx="4467349" cy="315661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4035" name="Rectangle 2"/>
          <p:cNvSpPr>
            <a:spLocks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5059" name="Rectangle 2"/>
          <p:cNvSpPr>
            <a:spLocks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6083" name="Rectangle 2"/>
          <p:cNvSpPr>
            <a:spLocks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9623B-3D86-41A6-9F4D-0CA5A7F3F0AA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9623B-3D86-41A6-9F4D-0CA5A7F3F0AA}" type="slidenum">
              <a:rPr lang="it-IT" smtClean="0"/>
              <a:pPr/>
              <a:t>29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5" name="Sottotito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1" name="Segnaposto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immagin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egnaposto tito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1" name="Segnaposto tes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7" name="Segnaposto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28/09/2018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928926" y="533400"/>
            <a:ext cx="5929354" cy="239553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 smtClean="0"/>
              <a:t>Progettare </a:t>
            </a:r>
            <a:r>
              <a:rPr lang="it-IT" dirty="0" err="1" smtClean="0"/>
              <a:t>a</a:t>
            </a:r>
            <a:r>
              <a:rPr lang="it-IT" dirty="0" err="1" smtClean="0"/>
              <a:t>…</a:t>
            </a:r>
            <a:r>
              <a:rPr lang="it-IT" dirty="0" smtClean="0"/>
              <a:t>.</a:t>
            </a:r>
            <a:br>
              <a:rPr lang="it-IT" dirty="0" smtClean="0"/>
            </a:br>
            <a:r>
              <a:rPr lang="it-IT" dirty="0" smtClean="0"/>
              <a:t>Ritroso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428992" y="4000504"/>
            <a:ext cx="5114778" cy="1101248"/>
          </a:xfrm>
        </p:spPr>
        <p:txBody>
          <a:bodyPr/>
          <a:lstStyle/>
          <a:p>
            <a:r>
              <a:rPr lang="it-IT" dirty="0" smtClean="0"/>
              <a:t>I.C. </a:t>
            </a:r>
            <a:r>
              <a:rPr lang="it-IT" dirty="0" smtClean="0"/>
              <a:t>2° Polo  Veglie </a:t>
            </a:r>
            <a:endParaRPr lang="it-IT" dirty="0" smtClean="0"/>
          </a:p>
        </p:txBody>
      </p:sp>
      <p:sp>
        <p:nvSpPr>
          <p:cNvPr id="4" name="CasellaDiTesto 3"/>
          <p:cNvSpPr txBox="1"/>
          <p:nvPr/>
        </p:nvSpPr>
        <p:spPr>
          <a:xfrm>
            <a:off x="5929322" y="5715016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Loredana De Simone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672480" y="544377"/>
            <a:ext cx="7799040" cy="10556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333333"/>
                </a:solidFill>
              </a:rPr>
              <a:t>Descrittori di competenze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653761" y="1948525"/>
            <a:ext cx="3418173" cy="446302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3.Applicare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Adattare alle richieste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Inventare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Produrre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Proporre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Risolvere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Utilizzare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Verificare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4668481" y="1906760"/>
            <a:ext cx="3475419" cy="48734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4. Avere prospettiva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Inferire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Guardare da più punti di vista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Analizzare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Confrontare criticamente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Contrapporre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Guardare al futuro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672480" y="544377"/>
            <a:ext cx="7799040" cy="10556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333333"/>
                </a:solidFill>
              </a:rPr>
              <a:t>Descrittori di competenze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53761" y="1571612"/>
            <a:ext cx="3805920" cy="48399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5. Avere empatia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Assumere il ruolo di...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Sentirsi come...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Essere aperti a...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Considerare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Immaginare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Drammatizzare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Esprimere emozioni</a:t>
            </a: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4429124" y="1500174"/>
            <a:ext cx="3332543" cy="50877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6. Avere autoconoscenza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Essere consapevoli di...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Rendersi conto di (non) sapere, saper fare, essere...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Riflettere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 err="1">
                <a:solidFill>
                  <a:srgbClr val="000000"/>
                </a:solidFill>
              </a:rPr>
              <a:t>Autovalutarsi</a:t>
            </a:r>
            <a:endParaRPr lang="it-IT" sz="2500" dirty="0">
              <a:solidFill>
                <a:srgbClr val="000000"/>
              </a:solidFill>
            </a:endParaRP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Riconoscere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285720" y="-214338"/>
            <a:ext cx="7807680" cy="11449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64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333333"/>
                </a:solidFill>
              </a:rPr>
              <a:t>Cos'è la </a:t>
            </a:r>
            <a:r>
              <a:rPr lang="it-IT" sz="4000" b="1" dirty="0" err="1">
                <a:solidFill>
                  <a:srgbClr val="333333"/>
                </a:solidFill>
              </a:rPr>
              <a:t>PaR</a:t>
            </a:r>
            <a:endParaRPr lang="it-IT" sz="4000" b="1" dirty="0">
              <a:solidFill>
                <a:srgbClr val="333333"/>
              </a:solidFill>
            </a:endParaRP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214282" y="928670"/>
            <a:ext cx="8143932" cy="56436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400" b="1" dirty="0">
                <a:solidFill>
                  <a:srgbClr val="000000"/>
                </a:solidFill>
              </a:rPr>
              <a:t>E' un </a:t>
            </a:r>
            <a:r>
              <a:rPr lang="it-IT" sz="2400" b="1" dirty="0">
                <a:solidFill>
                  <a:srgbClr val="FF0000"/>
                </a:solidFill>
              </a:rPr>
              <a:t>modello appropriato allo sviluppo di competenze</a:t>
            </a:r>
            <a:r>
              <a:rPr lang="it-IT" sz="2400" b="1" dirty="0">
                <a:solidFill>
                  <a:srgbClr val="000000"/>
                </a:solidFill>
              </a:rPr>
              <a:t> attraverso  il raggiungimento di obiettivi di apprendimento (</a:t>
            </a:r>
            <a:r>
              <a:rPr lang="it-IT" sz="2400" b="1" dirty="0">
                <a:solidFill>
                  <a:srgbClr val="FF0000"/>
                </a:solidFill>
              </a:rPr>
              <a:t>comprensione profonda</a:t>
            </a:r>
            <a:r>
              <a:rPr lang="it-IT" sz="2400" b="1" dirty="0">
                <a:solidFill>
                  <a:srgbClr val="000000"/>
                </a:solidFill>
              </a:rPr>
              <a:t>).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400" b="1" dirty="0">
                <a:solidFill>
                  <a:srgbClr val="000000"/>
                </a:solidFill>
              </a:rPr>
              <a:t>Parte dai “risultati desiderati” (traguardi per le competenze) definendo contestualmente le relative verifiche/valutazioni.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400" b="1" dirty="0">
                <a:solidFill>
                  <a:srgbClr val="000000"/>
                </a:solidFill>
              </a:rPr>
              <a:t>Identifica le “evidenze” dell'apprendimento significativo e la loro accettabilità.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400" b="1" dirty="0">
                <a:solidFill>
                  <a:srgbClr val="000000"/>
                </a:solidFill>
              </a:rPr>
              <a:t>Pianifica l'insegnamento/apprendimento e lo fa oggetto di </a:t>
            </a:r>
            <a:r>
              <a:rPr lang="it-IT" sz="2400" b="1" dirty="0" smtClean="0">
                <a:solidFill>
                  <a:srgbClr val="000000"/>
                </a:solidFill>
              </a:rPr>
              <a:t>valutazione, attraverso compiti autentici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400" dirty="0" smtClean="0"/>
              <a:t>Richiede metodologie quali cooperative </a:t>
            </a:r>
            <a:r>
              <a:rPr lang="it-IT" sz="2400" dirty="0" err="1" smtClean="0"/>
              <a:t>learning</a:t>
            </a:r>
            <a:r>
              <a:rPr lang="it-IT" sz="2400" dirty="0" smtClean="0"/>
              <a:t>, didattica </a:t>
            </a:r>
            <a:r>
              <a:rPr lang="it-IT" sz="2400" dirty="0" err="1" smtClean="0"/>
              <a:t>laboratoriale</a:t>
            </a:r>
            <a:r>
              <a:rPr lang="it-IT" sz="2400" dirty="0" smtClean="0"/>
              <a:t>, tecnologie e ambienti di apprendimento online, </a:t>
            </a:r>
            <a:r>
              <a:rPr lang="it-IT" sz="2400" dirty="0" err="1" smtClean="0"/>
              <a:t>flipped</a:t>
            </a:r>
            <a:r>
              <a:rPr lang="it-IT" sz="2400" dirty="0" smtClean="0"/>
              <a:t> </a:t>
            </a:r>
            <a:r>
              <a:rPr lang="it-IT" sz="2400" dirty="0" err="1" smtClean="0"/>
              <a:t>classroom</a:t>
            </a:r>
            <a:r>
              <a:rPr lang="it-IT" sz="2400" dirty="0" smtClean="0"/>
              <a:t>, </a:t>
            </a:r>
            <a:r>
              <a:rPr lang="it-IT" sz="2400" dirty="0" smtClean="0"/>
              <a:t>BYOD, </a:t>
            </a:r>
            <a:r>
              <a:rPr lang="it-IT" sz="2400" dirty="0" err="1" smtClean="0"/>
              <a:t>CLIL</a:t>
            </a:r>
            <a:r>
              <a:rPr lang="it-IT" sz="2400" dirty="0" err="1" smtClean="0"/>
              <a:t>…</a:t>
            </a:r>
            <a:r>
              <a:rPr lang="it-IT" sz="2400" dirty="0" smtClean="0"/>
              <a:t>..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endParaRPr lang="it-IT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chemeClr val="tx2"/>
                </a:solidFill>
              </a:rPr>
              <a:t>FASI DELLA PAR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472" y="1500174"/>
            <a:ext cx="7239000" cy="4846320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smtClean="0"/>
              <a:t>IDENTIFICARE I RISULTATI DESIDERATI</a:t>
            </a:r>
          </a:p>
          <a:p>
            <a:pPr>
              <a:buNone/>
            </a:pPr>
            <a:r>
              <a:rPr lang="it-IT" dirty="0" smtClean="0"/>
              <a:t>(TRAGUARDI PER LE COMPETENZE)</a:t>
            </a:r>
          </a:p>
          <a:p>
            <a:r>
              <a:rPr lang="it-IT" dirty="0" smtClean="0"/>
              <a:t>DETERMINARE L’EVIDENZA ACCETTABILE</a:t>
            </a:r>
          </a:p>
          <a:p>
            <a:pPr>
              <a:buNone/>
            </a:pPr>
            <a:r>
              <a:rPr lang="it-IT" dirty="0" smtClean="0"/>
              <a:t>(PRESTAZIONI)</a:t>
            </a:r>
          </a:p>
          <a:p>
            <a:r>
              <a:rPr lang="it-IT" dirty="0" smtClean="0"/>
              <a:t>PIANIFICARE ESPERIENZE </a:t>
            </a:r>
            <a:r>
              <a:rPr lang="it-IT" dirty="0" err="1" smtClean="0"/>
              <a:t>DI</a:t>
            </a:r>
            <a:r>
              <a:rPr lang="it-IT" dirty="0" smtClean="0"/>
              <a:t> APPRENDIMENTO</a:t>
            </a:r>
          </a:p>
          <a:p>
            <a:pPr>
              <a:buNone/>
            </a:pPr>
            <a:r>
              <a:rPr lang="it-IT" dirty="0" smtClean="0"/>
              <a:t>CHE DIVENGONO OGGETTO </a:t>
            </a:r>
            <a:r>
              <a:rPr lang="it-IT" dirty="0" err="1" smtClean="0"/>
              <a:t>DI</a:t>
            </a:r>
            <a:r>
              <a:rPr lang="it-IT" dirty="0" smtClean="0"/>
              <a:t> VALUTAZIONE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7572428" cy="146304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1^ FASE: IDENTIFICARE I RISULTATI DESIDERATI</a:t>
            </a:r>
            <a:br>
              <a:rPr lang="it-IT" dirty="0" smtClean="0">
                <a:solidFill>
                  <a:schemeClr val="tx2"/>
                </a:solidFill>
              </a:rPr>
            </a:b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14620"/>
            <a:ext cx="7239000" cy="3741116"/>
          </a:xfrm>
        </p:spPr>
        <p:txBody>
          <a:bodyPr/>
          <a:lstStyle/>
          <a:p>
            <a:r>
              <a:rPr lang="it-IT" dirty="0" smtClean="0"/>
              <a:t>COSA GLI ALUNNI DEVONO ESSERE IN GRADO </a:t>
            </a:r>
            <a:r>
              <a:rPr lang="it-IT" dirty="0" err="1" smtClean="0"/>
              <a:t>DI</a:t>
            </a:r>
            <a:r>
              <a:rPr lang="it-IT" dirty="0" smtClean="0"/>
              <a:t> CONOSCERE, COMPRENDERE E FARE? </a:t>
            </a:r>
          </a:p>
          <a:p>
            <a:r>
              <a:rPr lang="it-IT" dirty="0" smtClean="0"/>
              <a:t>COSA MERITA </a:t>
            </a:r>
            <a:r>
              <a:rPr lang="it-IT" dirty="0" err="1" smtClean="0"/>
              <a:t>DI</a:t>
            </a:r>
            <a:r>
              <a:rPr lang="it-IT" dirty="0" smtClean="0"/>
              <a:t> ESSERE COMPRESO IN PROFONDITA’?</a:t>
            </a:r>
          </a:p>
          <a:p>
            <a:r>
              <a:rPr lang="it-IT" dirty="0" smtClean="0"/>
              <a:t>QUALI COMPRENSIONI DUREVOLI PROMUOVERE?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357158" y="357166"/>
            <a:ext cx="7807680" cy="11449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64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333333"/>
                </a:solidFill>
              </a:rPr>
              <a:t>1a FASE:</a:t>
            </a:r>
            <a:r>
              <a:rPr lang="it-IT" sz="2500" b="1" i="1" dirty="0">
                <a:solidFill>
                  <a:srgbClr val="333333"/>
                </a:solidFill>
              </a:rPr>
              <a:t>identificare i risultati desiderati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142844" y="1571612"/>
            <a:ext cx="8001056" cy="5171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Cosa merita di diventare una conoscenza familiare?  </a:t>
            </a:r>
            <a:r>
              <a:rPr lang="it-IT" sz="2000" dirty="0">
                <a:solidFill>
                  <a:srgbClr val="FF0000"/>
                </a:solidFill>
              </a:rPr>
              <a:t> </a:t>
            </a:r>
            <a:endParaRPr lang="it-IT" sz="2000" dirty="0" smtClean="0">
              <a:solidFill>
                <a:srgbClr val="FF0000"/>
              </a:solidFill>
            </a:endParaRP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000" b="1" dirty="0" smtClean="0">
                <a:solidFill>
                  <a:srgbClr val="FF0000"/>
                </a:solidFill>
              </a:rPr>
              <a:t>conoscenze</a:t>
            </a:r>
            <a:r>
              <a:rPr lang="it-IT" sz="2900" b="1" dirty="0" smtClean="0">
                <a:solidFill>
                  <a:srgbClr val="000000"/>
                </a:solidFill>
              </a:rPr>
              <a:t> </a:t>
            </a:r>
            <a:r>
              <a:rPr lang="it-IT" sz="2000" b="1" dirty="0">
                <a:solidFill>
                  <a:srgbClr val="FF0000"/>
                </a:solidFill>
              </a:rPr>
              <a:t>che  devono  diventare  note a  tutti.</a:t>
            </a:r>
            <a:endParaRPr lang="it-IT" sz="2000" b="1" dirty="0">
              <a:solidFill>
                <a:srgbClr val="FF0000"/>
              </a:solidFill>
            </a:endParaRP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Cosa è importante da conoscere e per fare?</a:t>
            </a:r>
          </a:p>
          <a:p>
            <a:pPr marL="362885" indent="-267844">
              <a:spcAft>
                <a:spcPts val="1293"/>
              </a:spcAft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000" b="1" dirty="0">
                <a:solidFill>
                  <a:srgbClr val="FF0000"/>
                </a:solidFill>
              </a:rPr>
              <a:t>Conoscenze (fatti, concetti, principi), Abilità (processi, strategie, metodi) da padroneggiare.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Quali comprensioni devono diventare durevoli? </a:t>
            </a:r>
            <a:endParaRPr lang="it-IT" sz="2900" dirty="0" smtClean="0">
              <a:solidFill>
                <a:srgbClr val="000000"/>
              </a:solidFill>
            </a:endParaRP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000" b="1" dirty="0" smtClean="0">
                <a:solidFill>
                  <a:srgbClr val="FF0000"/>
                </a:solidFill>
              </a:rPr>
              <a:t>Sono </a:t>
            </a:r>
            <a:r>
              <a:rPr lang="it-IT" sz="2000" b="1" dirty="0">
                <a:solidFill>
                  <a:srgbClr val="FF0000"/>
                </a:solidFill>
              </a:rPr>
              <a:t>conoscenze fondate </a:t>
            </a:r>
            <a:r>
              <a:rPr lang="it-IT" sz="2000" b="1" dirty="0" err="1">
                <a:solidFill>
                  <a:srgbClr val="FF0000"/>
                </a:solidFill>
              </a:rPr>
              <a:t>epistemologicamente</a:t>
            </a:r>
            <a:r>
              <a:rPr lang="it-IT" sz="2000" b="1" dirty="0">
                <a:solidFill>
                  <a:srgbClr val="FF0000"/>
                </a:solidFill>
              </a:rPr>
              <a:t> e trasferibili da un ambito all'altro.</a:t>
            </a:r>
          </a:p>
          <a:p>
            <a:pPr marL="362885" indent="-267844">
              <a:spcAft>
                <a:spcPts val="1293"/>
              </a:spcAft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endParaRPr lang="it-IT" sz="2000" b="1" dirty="0">
              <a:solidFill>
                <a:srgbClr val="FF0000"/>
              </a:solidFill>
            </a:endParaRPr>
          </a:p>
          <a:p>
            <a:pPr marL="362885" indent="-267844">
              <a:spcAft>
                <a:spcPts val="1293"/>
              </a:spcAft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endParaRPr lang="it-IT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0"/>
            <a:ext cx="7715304" cy="1785942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COMPRENSIONI DUREVOLI: 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 GRANDI IDEE,  PROCESSI ESSENZIALI TRASFERIBILI IN SITUAZIONI NUOVE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1026" name="Oval 2"/>
          <p:cNvSpPr>
            <a:spLocks noChangeArrowheads="1"/>
          </p:cNvSpPr>
          <p:nvPr/>
        </p:nvSpPr>
        <p:spPr bwMode="auto">
          <a:xfrm>
            <a:off x="2571736" y="2500306"/>
            <a:ext cx="3071834" cy="17859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Ne merita la           familiarità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Oval 3"/>
          <p:cNvSpPr>
            <a:spLocks noChangeArrowheads="1"/>
          </p:cNvSpPr>
          <p:nvPr/>
        </p:nvSpPr>
        <p:spPr bwMode="auto">
          <a:xfrm>
            <a:off x="2857488" y="3500438"/>
            <a:ext cx="2571768" cy="142876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Importante da conoscere e per fare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000364" y="4500570"/>
            <a:ext cx="2214578" cy="1643074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Comprensione durevole permanente</a:t>
            </a: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00034" y="307181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00034" y="2928934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52434" y="3081334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00034" y="2571744"/>
            <a:ext cx="21431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aspetti del percorso che integrano (letture video ricerche)</a:t>
            </a:r>
            <a:endParaRPr lang="it-IT" sz="1600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5429256" y="3714752"/>
            <a:ext cx="21431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Conoscenze (fatti, concetti, principi) Abilità (processi strategie metodi)</a:t>
            </a:r>
            <a:endParaRPr lang="it-IT" sz="16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928662" y="4786322"/>
            <a:ext cx="2143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Comprensioni durevoli (grandi idee a fondamento della materia) che ancorano e fissano l’unità</a:t>
            </a:r>
            <a:endParaRPr lang="it-IT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21600000">
            <a:off x="285720" y="285728"/>
            <a:ext cx="7786742" cy="6215106"/>
          </a:xfrm>
        </p:spPr>
        <p:txBody>
          <a:bodyPr>
            <a:normAutofit/>
          </a:bodyPr>
          <a:lstStyle/>
          <a:p>
            <a:r>
              <a:rPr lang="it-IT" sz="2000" dirty="0" smtClean="0">
                <a:solidFill>
                  <a:schemeClr val="tx2"/>
                </a:solidFill>
              </a:rPr>
              <a:t>PER SCEGLIERE LE COMPRENSIONI DUREVOLI ( IDEE E PROCESSI DA INSEGNARE IN FUNZIONE </a:t>
            </a:r>
            <a:r>
              <a:rPr lang="it-IT" sz="2000" dirty="0" err="1" smtClean="0">
                <a:solidFill>
                  <a:schemeClr val="tx2"/>
                </a:solidFill>
              </a:rPr>
              <a:t>DI</a:t>
            </a:r>
            <a:r>
              <a:rPr lang="it-IT" sz="2000" dirty="0" smtClean="0">
                <a:solidFill>
                  <a:schemeClr val="tx2"/>
                </a:solidFill>
              </a:rPr>
              <a:t> UNA COMPRENSIONE PROFONDA ) 4 criteri ( FILTRI)</a:t>
            </a:r>
            <a:br>
              <a:rPr lang="it-IT" sz="2000" dirty="0" smtClean="0">
                <a:solidFill>
                  <a:schemeClr val="tx2"/>
                </a:solidFill>
              </a:rPr>
            </a:br>
            <a:r>
              <a:rPr lang="it-IT" sz="2000" dirty="0" smtClean="0">
                <a:solidFill>
                  <a:schemeClr val="tx2"/>
                </a:solidFill>
              </a:rPr>
              <a:t/>
            </a:r>
            <a:br>
              <a:rPr lang="it-IT" sz="2000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/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>-   grandi idee che superano gli specifici contenuti di una unità; vanno oltre la disciplina di studio e  che si vuole che gli alunni conservino dopo aver dimenticato i dettagli: autentiche e trasferibili</a:t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/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>-  quelle idee che ci fanno capire come si generano le conoscenze; come si analizzano e si usano: attenzione al processo</a:t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/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> - quelle idee significative per la costruzione del progetto di vita dello studente e quindi formative</a:t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/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> - sono quei concetti/processi fondamentali che spesso gli alunni faticano a comprendere e che necessitano di essere chiariti</a:t>
            </a:r>
            <a:endParaRPr lang="it-IT" sz="3200" cap="none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2^ fase: determinare evidenze di  </a:t>
            </a:r>
            <a:r>
              <a:rPr lang="it-IT" dirty="0" err="1" smtClean="0">
                <a:solidFill>
                  <a:schemeClr val="tx2"/>
                </a:solidFill>
              </a:rPr>
              <a:t>accettabilita’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57364"/>
            <a:ext cx="7829576" cy="4643470"/>
          </a:xfrm>
        </p:spPr>
        <p:txBody>
          <a:bodyPr/>
          <a:lstStyle/>
          <a:p>
            <a:r>
              <a:rPr lang="it-IT" dirty="0" smtClean="0"/>
              <a:t>Come Sapere se gli alunni hanno raggiunto i risultati desiderati e soddisfatto gli standard?</a:t>
            </a:r>
          </a:p>
          <a:p>
            <a:r>
              <a:rPr lang="it-IT" dirty="0" smtClean="0"/>
              <a:t>Per raccogliere EVIDENZE  di comprensione profonda bisogna tener presente una serie di strumenti e metodi di accertamento e valutazione</a:t>
            </a:r>
          </a:p>
          <a:p>
            <a:pPr>
              <a:buNone/>
            </a:pPr>
            <a:endParaRPr lang="it-IT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857224" y="6143644"/>
            <a:ext cx="65008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 rot="18928665">
            <a:off x="585801" y="4632482"/>
            <a:ext cx="2474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Controllo informale delle competenze</a:t>
            </a:r>
            <a:endParaRPr lang="it-IT" b="1" dirty="0"/>
          </a:p>
        </p:txBody>
      </p:sp>
      <p:sp>
        <p:nvSpPr>
          <p:cNvPr id="9" name="CasellaDiTesto 8"/>
          <p:cNvSpPr txBox="1"/>
          <p:nvPr/>
        </p:nvSpPr>
        <p:spPr>
          <a:xfrm rot="18928665">
            <a:off x="2014561" y="4842419"/>
            <a:ext cx="2474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Osservazioni/dialogo</a:t>
            </a:r>
            <a:endParaRPr lang="it-IT" b="1" dirty="0"/>
          </a:p>
        </p:txBody>
      </p:sp>
      <p:sp>
        <p:nvSpPr>
          <p:cNvPr id="10" name="CasellaDiTesto 9"/>
          <p:cNvSpPr txBox="1"/>
          <p:nvPr/>
        </p:nvSpPr>
        <p:spPr>
          <a:xfrm rot="18928665">
            <a:off x="3303062" y="4935922"/>
            <a:ext cx="2036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Questionari/test</a:t>
            </a:r>
            <a:endParaRPr lang="it-IT" b="1" dirty="0"/>
          </a:p>
        </p:txBody>
      </p:sp>
      <p:sp>
        <p:nvSpPr>
          <p:cNvPr id="11" name="CasellaDiTesto 10"/>
          <p:cNvSpPr txBox="1"/>
          <p:nvPr/>
        </p:nvSpPr>
        <p:spPr>
          <a:xfrm rot="18928665">
            <a:off x="4347055" y="4527329"/>
            <a:ext cx="299602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/>
              <a:t>Questioni accademiche()domande aperte/quesit</a:t>
            </a:r>
            <a:r>
              <a:rPr lang="it-IT" sz="2000" b="1" dirty="0" smtClean="0"/>
              <a:t>i</a:t>
            </a:r>
            <a:endParaRPr lang="it-IT" sz="2000" b="1" dirty="0"/>
          </a:p>
        </p:txBody>
      </p:sp>
      <p:sp>
        <p:nvSpPr>
          <p:cNvPr id="12" name="CasellaDiTesto 11"/>
          <p:cNvSpPr txBox="1"/>
          <p:nvPr/>
        </p:nvSpPr>
        <p:spPr>
          <a:xfrm rot="18928665">
            <a:off x="5872213" y="4846797"/>
            <a:ext cx="2474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Compiti di prestazioni/progetti</a:t>
            </a:r>
            <a:endParaRPr lang="it-IT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480"/>
            <a:ext cx="7239000" cy="5884256"/>
          </a:xfrm>
        </p:spPr>
        <p:txBody>
          <a:bodyPr/>
          <a:lstStyle/>
          <a:p>
            <a:pPr marL="400050" indent="-295275" algn="ctr">
              <a:spcAft>
                <a:spcPts val="1425"/>
              </a:spcAft>
              <a:buClrTx/>
              <a:buSzTx/>
              <a:buNone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sz="3200" b="1" dirty="0" smtClean="0">
                <a:solidFill>
                  <a:srgbClr val="FF0000"/>
                </a:solidFill>
              </a:rPr>
              <a:t>Accettabilità</a:t>
            </a:r>
          </a:p>
          <a:p>
            <a:pPr marL="400050" indent="-295275">
              <a:spcAft>
                <a:spcPts val="1425"/>
              </a:spcAft>
              <a:buClr>
                <a:srgbClr val="0E594D"/>
              </a:buClr>
              <a:buSzPct val="45000"/>
              <a:buFont typeface="Wingdings" charset="2"/>
              <a:buChar char=""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endParaRPr lang="it-IT" sz="2800" b="1" i="1" dirty="0" smtClean="0">
              <a:solidFill>
                <a:srgbClr val="000000"/>
              </a:solidFill>
            </a:endParaRPr>
          </a:p>
          <a:p>
            <a:pPr marL="400050" indent="-295275">
              <a:spcAft>
                <a:spcPts val="1425"/>
              </a:spcAft>
              <a:buClr>
                <a:srgbClr val="0E594D"/>
              </a:buClr>
              <a:buSzPct val="45000"/>
              <a:buNone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endParaRPr lang="it-IT" sz="2800" b="1" i="1" dirty="0" smtClean="0">
              <a:solidFill>
                <a:srgbClr val="000000"/>
              </a:solidFill>
            </a:endParaRPr>
          </a:p>
          <a:p>
            <a:pPr marL="400050" indent="-295275">
              <a:spcAft>
                <a:spcPts val="1425"/>
              </a:spcAft>
              <a:buClr>
                <a:srgbClr val="0E594D"/>
              </a:buClr>
              <a:buSzPct val="45000"/>
              <a:buNone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sz="2800" b="1" i="1" dirty="0" smtClean="0">
                <a:solidFill>
                  <a:srgbClr val="000000"/>
                </a:solidFill>
              </a:rPr>
              <a:t>Si </a:t>
            </a:r>
            <a:r>
              <a:rPr lang="it-IT" sz="2800" b="1" i="1" dirty="0" smtClean="0">
                <a:solidFill>
                  <a:srgbClr val="000000"/>
                </a:solidFill>
              </a:rPr>
              <a:t>definisce con   strumenti e modalità di misura concordati, in quanto conformi allo scopo. </a:t>
            </a:r>
            <a:endParaRPr lang="it-IT" sz="2800" b="1" i="1" dirty="0" smtClean="0">
              <a:solidFill>
                <a:srgbClr val="000000"/>
              </a:solidFill>
            </a:endParaRPr>
          </a:p>
          <a:p>
            <a:pPr marL="400050" indent="-295275">
              <a:spcAft>
                <a:spcPts val="1425"/>
              </a:spcAft>
              <a:buClr>
                <a:srgbClr val="0E594D"/>
              </a:buClr>
              <a:buSzPct val="45000"/>
              <a:buNone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sz="2800" b="1" i="1" dirty="0" smtClean="0">
                <a:solidFill>
                  <a:srgbClr val="000000"/>
                </a:solidFill>
              </a:rPr>
              <a:t>Criteri</a:t>
            </a:r>
            <a:r>
              <a:rPr lang="it-IT" sz="2800" b="1" i="1" dirty="0" smtClean="0">
                <a:solidFill>
                  <a:srgbClr val="000000"/>
                </a:solidFill>
              </a:rPr>
              <a:t>: validazione, ripetibilità con un margine di incertezza minimo.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5929330"/>
            <a:ext cx="8286808" cy="264320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“</a:t>
            </a:r>
            <a:r>
              <a:rPr lang="it-IT" dirty="0" smtClean="0">
                <a:solidFill>
                  <a:schemeClr val="tx2"/>
                </a:solidFill>
              </a:rPr>
              <a:t>I DOCENTI SONO PROGETTISTI”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PROGETTANO IL CURRICOLO E LE ESPERIENZE </a:t>
            </a:r>
            <a:r>
              <a:rPr lang="it-IT" dirty="0" err="1" smtClean="0">
                <a:solidFill>
                  <a:schemeClr val="tx2"/>
                </a:solidFill>
              </a:rPr>
              <a:t>DI</a:t>
            </a:r>
            <a:r>
              <a:rPr lang="it-IT" dirty="0" smtClean="0">
                <a:solidFill>
                  <a:schemeClr val="tx2"/>
                </a:solidFill>
              </a:rPr>
              <a:t> APPRENDIMENTO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COS’è IL CURRICOLO?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DAL CURRICOLO ALLE COMPETENZE O DALLE COMPETENZE AL CURRICOLO?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357158" y="1724012"/>
            <a:ext cx="7653390" cy="3786214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6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001056" cy="6715148"/>
          </a:xfrm>
        </p:spPr>
        <p:txBody>
          <a:bodyPr>
            <a:noAutofit/>
          </a:bodyPr>
          <a:lstStyle/>
          <a:p>
            <a:r>
              <a:rPr lang="it-IT" sz="2400" dirty="0" smtClean="0">
                <a:solidFill>
                  <a:schemeClr val="tx2"/>
                </a:solidFill>
              </a:rPr>
              <a:t> </a:t>
            </a:r>
            <a:r>
              <a:rPr lang="it-IT" sz="2800" dirty="0" smtClean="0">
                <a:solidFill>
                  <a:schemeClr val="tx2"/>
                </a:solidFill>
              </a:rPr>
              <a:t>Le evidenze della comprensione</a:t>
            </a:r>
            <a:br>
              <a:rPr lang="it-IT" sz="2800" dirty="0" smtClean="0">
                <a:solidFill>
                  <a:schemeClr val="tx2"/>
                </a:solidFill>
              </a:rPr>
            </a:b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cap="none" dirty="0" smtClean="0">
                <a:solidFill>
                  <a:schemeClr val="tx2"/>
                </a:solidFill>
              </a:rPr>
              <a:t>sono tutti quei dati che si raccolgono attraverso differenti forme di accertamento e valutazione formale e informale :</a:t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/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>- di portata: dal semplice al complesso</a:t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/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>-sequenza temporale(breve/lungo termine)</a:t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/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>- ambientazione(decontestualizzati/  contesti autentici)</a:t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/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>- struttura (molto strutturato/non strutturato)</a:t>
            </a:r>
            <a:endParaRPr lang="it-IT" sz="2800" cap="none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758138" cy="11430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3^ FASE: PIANIFICARE ESPERIENZE E ISTRUZIONE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609416"/>
            <a:ext cx="8072494" cy="4846320"/>
          </a:xfrm>
        </p:spPr>
        <p:txBody>
          <a:bodyPr/>
          <a:lstStyle/>
          <a:p>
            <a:r>
              <a:rPr lang="it-IT" dirty="0" smtClean="0"/>
              <a:t>identificati i risultati (comprensioni durevoli) </a:t>
            </a:r>
          </a:p>
          <a:p>
            <a:r>
              <a:rPr lang="it-IT" dirty="0" smtClean="0"/>
              <a:t>tenute presenti le evidenze della comprensione</a:t>
            </a:r>
          </a:p>
          <a:p>
            <a:r>
              <a:rPr lang="it-IT" dirty="0" smtClean="0"/>
              <a:t>dopo aver identificato i risultati desiderati e gli accertamenti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sz="2501" dirty="0" smtClean="0"/>
          </a:p>
          <a:p>
            <a:pPr>
              <a:buNone/>
            </a:pPr>
            <a:r>
              <a:rPr lang="it-IT" dirty="0" smtClean="0"/>
              <a:t>   </a:t>
            </a:r>
            <a:r>
              <a:rPr lang="it-IT" b="1" dirty="0" smtClean="0"/>
              <a:t>si definiranno i dettagli della pianificazione: scelta di metodi, sequenze lezioni, materiale</a:t>
            </a:r>
            <a:endParaRPr lang="it-IT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08630"/>
          </a:xfrm>
        </p:spPr>
        <p:txBody>
          <a:bodyPr/>
          <a:lstStyle/>
          <a:p>
            <a:r>
              <a:rPr lang="it-IT" dirty="0" smtClean="0">
                <a:solidFill>
                  <a:schemeClr val="tx2"/>
                </a:solidFill>
              </a:rPr>
              <a:t>ANCHE NELLA 3^ FASE 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142984"/>
            <a:ext cx="7972452" cy="5312752"/>
          </a:xfrm>
        </p:spPr>
        <p:txBody>
          <a:bodyPr>
            <a:normAutofit fontScale="92500"/>
          </a:bodyPr>
          <a:lstStyle/>
          <a:p>
            <a:r>
              <a:rPr lang="it-IT" dirty="0" smtClean="0"/>
              <a:t>Di quali conoscenze (fatti concetti e principi) e abilità (procedure) fondamentali avranno bisogno gli studenti per realizzare efficacemente ciò che è richiesto e raggiungere gli obiettivi</a:t>
            </a:r>
          </a:p>
          <a:p>
            <a:r>
              <a:rPr lang="it-IT" dirty="0" smtClean="0"/>
              <a:t>Quali attività forniranno agli studenti le conoscenze e le abilità necessarie?</a:t>
            </a:r>
          </a:p>
          <a:p>
            <a:r>
              <a:rPr lang="it-IT" dirty="0" smtClean="0"/>
              <a:t>Cosa sarà necessario insegnare e sostenere attraverso il </a:t>
            </a:r>
            <a:r>
              <a:rPr lang="it-IT" dirty="0" err="1" smtClean="0"/>
              <a:t>coaching</a:t>
            </a:r>
            <a:r>
              <a:rPr lang="it-IT" dirty="0" smtClean="0"/>
              <a:t>, e qual è il modo migliore di insegnarlo alla luce degli scopi di prestazione? desiderati? </a:t>
            </a:r>
          </a:p>
          <a:p>
            <a:r>
              <a:rPr lang="it-IT" dirty="0" smtClean="0"/>
              <a:t>Quali sono i materiali e le risorse più adatte per realizzare tali scopi?</a:t>
            </a:r>
          </a:p>
          <a:p>
            <a:r>
              <a:rPr lang="it-IT" dirty="0" smtClean="0"/>
              <a:t>La progettazione complessiva è coerente e operativa?</a:t>
            </a:r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85728"/>
            <a:ext cx="7572428" cy="635798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sz="2900" dirty="0" smtClean="0"/>
              <a:t>ESEMPIO UNITÀ TERREMOTI</a:t>
            </a:r>
          </a:p>
          <a:p>
            <a:pPr>
              <a:buNone/>
            </a:pPr>
            <a:r>
              <a:rPr lang="it-IT" sz="2900" dirty="0" smtClean="0"/>
              <a:t>Priorità curricolari</a:t>
            </a:r>
          </a:p>
          <a:p>
            <a:pPr>
              <a:buNone/>
            </a:pPr>
            <a:r>
              <a:rPr lang="it-IT" sz="2900" dirty="0" smtClean="0"/>
              <a:t>Conoscenze che meritano familiarità:</a:t>
            </a:r>
          </a:p>
          <a:p>
            <a:pPr lvl="0"/>
            <a:r>
              <a:rPr lang="it-IT" sz="2500" dirty="0" smtClean="0"/>
              <a:t>Terremoti non tettonici</a:t>
            </a:r>
          </a:p>
          <a:p>
            <a:pPr lvl="0"/>
            <a:r>
              <a:rPr lang="it-IT" sz="2500" dirty="0" smtClean="0"/>
              <a:t>Tipologie di faglie</a:t>
            </a:r>
          </a:p>
          <a:p>
            <a:pPr lvl="0"/>
            <a:r>
              <a:rPr lang="it-IT" sz="2500" dirty="0" smtClean="0"/>
              <a:t>Esempi di terremoto che hanno avuto un forte impatto </a:t>
            </a:r>
            <a:r>
              <a:rPr lang="it-IT" sz="2500" dirty="0" err="1" smtClean="0"/>
              <a:t>economico-geologico-sociale</a:t>
            </a:r>
            <a:endParaRPr lang="it-IT" sz="2500" dirty="0" smtClean="0"/>
          </a:p>
          <a:p>
            <a:pPr lvl="0"/>
            <a:r>
              <a:rPr lang="it-IT" sz="2500" dirty="0" smtClean="0"/>
              <a:t>Classificazione dei sismi sul base della profondità ipocentrale</a:t>
            </a:r>
          </a:p>
          <a:p>
            <a:pPr lvl="0"/>
            <a:r>
              <a:rPr lang="it-IT" sz="2500" dirty="0" smtClean="0"/>
              <a:t>Ruolo della protezione civile</a:t>
            </a:r>
          </a:p>
          <a:p>
            <a:pPr>
              <a:buNone/>
            </a:pPr>
            <a:endParaRPr lang="it-IT" sz="2500" dirty="0" smtClean="0"/>
          </a:p>
          <a:p>
            <a:pPr>
              <a:buNone/>
            </a:pPr>
            <a:r>
              <a:rPr lang="it-IT" sz="2500" dirty="0" smtClean="0"/>
              <a:t>CONOSCENZE E ABILITÀ IMPORTANTI DA CONOSCERE E PER FARE</a:t>
            </a:r>
          </a:p>
          <a:p>
            <a:pPr lvl="0"/>
            <a:r>
              <a:rPr lang="it-IT" sz="2500" dirty="0" smtClean="0"/>
              <a:t>Ipocentro/ epicentro</a:t>
            </a:r>
          </a:p>
          <a:p>
            <a:pPr lvl="0"/>
            <a:r>
              <a:rPr lang="it-IT" sz="2500" dirty="0" smtClean="0"/>
              <a:t>Onde sismiche</a:t>
            </a:r>
          </a:p>
          <a:p>
            <a:pPr lvl="0"/>
            <a:r>
              <a:rPr lang="it-IT" sz="2500" dirty="0" smtClean="0"/>
              <a:t>Sismografo</a:t>
            </a:r>
          </a:p>
          <a:p>
            <a:pPr lvl="0"/>
            <a:r>
              <a:rPr lang="it-IT" sz="2500" dirty="0" smtClean="0"/>
              <a:t>Analisi di un sismografo</a:t>
            </a:r>
          </a:p>
          <a:p>
            <a:pPr lvl="0"/>
            <a:r>
              <a:rPr lang="it-IT" sz="2500" dirty="0" smtClean="0"/>
              <a:t>Magnitudo e intensità di un terremoto</a:t>
            </a:r>
          </a:p>
          <a:p>
            <a:pPr lvl="0"/>
            <a:r>
              <a:rPr lang="it-IT" sz="2500" dirty="0" smtClean="0"/>
              <a:t>Geologia locale ed effetti dei terremoti</a:t>
            </a:r>
          </a:p>
          <a:p>
            <a:pPr>
              <a:buNone/>
            </a:pPr>
            <a:endParaRPr lang="it-IT" sz="25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t-IT" sz="2800" dirty="0" smtClean="0"/>
              <a:t>COMPRENSIONI DUREVOLI</a:t>
            </a:r>
          </a:p>
          <a:p>
            <a:pPr lvl="0"/>
            <a:r>
              <a:rPr lang="it-IT" sz="2800" dirty="0" smtClean="0"/>
              <a:t>DINAMICITA’: i terremoti sono la manifestazione superficiale di forze tettoniche interne alla Terra</a:t>
            </a:r>
          </a:p>
          <a:p>
            <a:pPr lvl="0"/>
            <a:r>
              <a:rPr lang="it-IT" sz="2800" dirty="0" smtClean="0"/>
              <a:t>TEMPO GEOLOGICO: durante un terremoto il tempo dell’energia è breve ma non il fenomeno che lo causa</a:t>
            </a:r>
          </a:p>
          <a:p>
            <a:pPr lvl="0"/>
            <a:r>
              <a:rPr lang="it-IT" sz="2800" dirty="0" smtClean="0"/>
              <a:t>VULNERABILITA’: le attività umane influenzano gli effetti catastrofici quali il terremoto</a:t>
            </a:r>
          </a:p>
          <a:p>
            <a:pPr lvl="0"/>
            <a:r>
              <a:rPr lang="it-IT" sz="2800" dirty="0" smtClean="0"/>
              <a:t>CICLICITA’/NON CICLICITA’: alcuni fenomeni naturali sono ricorrenti ma non prevedibili</a:t>
            </a:r>
          </a:p>
          <a:p>
            <a:pPr lvl="0"/>
            <a:r>
              <a:rPr lang="it-IT" sz="2800" dirty="0" smtClean="0"/>
              <a:t>UTILITA’ DELLO STUDIO: la conoscenza può salvare la vita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6170008"/>
          </a:xfrm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Dopo questa fase si inizia a progettare l’unità in modo che gli alunni raggiungano una comprensione durevole</a:t>
            </a:r>
          </a:p>
          <a:p>
            <a:r>
              <a:rPr lang="it-IT" dirty="0" smtClean="0"/>
              <a:t>Un modo per farlo è strutturare il curricolo intorno a domande che stimolino interesse tra gli alunni e chiariscano le priorità ai docenti, questo eviterà che l’insegnamento sia finalizzato allo svolgimento del programma o delle attività senza chiare priorità</a:t>
            </a:r>
          </a:p>
          <a:p>
            <a:pPr>
              <a:buNone/>
            </a:pPr>
            <a:r>
              <a:rPr lang="it-IT" dirty="0" smtClean="0"/>
              <a:t>DOMANDE ESSENZIALI</a:t>
            </a:r>
          </a:p>
          <a:p>
            <a:pPr lvl="0"/>
            <a:r>
              <a:rPr lang="it-IT" dirty="0" smtClean="0"/>
              <a:t>Perché la Terra trema ? (spiegazione)</a:t>
            </a:r>
          </a:p>
          <a:p>
            <a:pPr lvl="0"/>
            <a:r>
              <a:rPr lang="it-IT" dirty="0" smtClean="0"/>
              <a:t>Cosa ci raccontano le storie dei grandi terremoti (interpretazione)</a:t>
            </a:r>
          </a:p>
          <a:p>
            <a:pPr lvl="0"/>
            <a:r>
              <a:rPr lang="it-IT" dirty="0" smtClean="0"/>
              <a:t>Sarebbe preferibile vivere in un pianeta senza terremoti? (prospettiva)</a:t>
            </a:r>
          </a:p>
          <a:p>
            <a:pPr lvl="0"/>
            <a:r>
              <a:rPr lang="it-IT" dirty="0" smtClean="0"/>
              <a:t>Perché le persone vivono in zone a rischio di terremoto? (empatia)</a:t>
            </a:r>
          </a:p>
          <a:p>
            <a:pPr lvl="0"/>
            <a:r>
              <a:rPr lang="it-IT" dirty="0" smtClean="0"/>
              <a:t>Come mi comporto durante un terremoto? (autoconoscenza)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8" y="357166"/>
            <a:ext cx="7686700" cy="628654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sz="2700" dirty="0" smtClean="0"/>
              <a:t>Ultimo passaggio della prima fase: stabilire quali conoscenze, abilità, competenze gli alunni matureranno alla fine dell’unità in relazione alle comprensioni durevoli identificate precedentemente</a:t>
            </a:r>
          </a:p>
          <a:p>
            <a:pPr>
              <a:buNone/>
            </a:pPr>
            <a:r>
              <a:rPr lang="it-IT" sz="2700" dirty="0" smtClean="0"/>
              <a:t>CONOSCENZE</a:t>
            </a:r>
          </a:p>
          <a:p>
            <a:pPr>
              <a:buNone/>
            </a:pPr>
            <a:r>
              <a:rPr lang="it-IT" sz="2700" dirty="0" smtClean="0"/>
              <a:t>GLI STUDENTI in riferimento alle Comprensioni Durevoli  1 e 2</a:t>
            </a:r>
          </a:p>
          <a:p>
            <a:pPr lvl="0"/>
            <a:r>
              <a:rPr lang="it-IT" sz="2700" dirty="0" smtClean="0"/>
              <a:t>Spiegano  le differenti cause dei terremoti</a:t>
            </a:r>
          </a:p>
          <a:p>
            <a:pPr lvl="0"/>
            <a:r>
              <a:rPr lang="it-IT" sz="2700" dirty="0" smtClean="0"/>
              <a:t>Descrivono le caratteristiche delle onde sismiche</a:t>
            </a:r>
          </a:p>
          <a:p>
            <a:pPr lvl="0"/>
            <a:r>
              <a:rPr lang="it-IT" sz="2700" dirty="0" smtClean="0"/>
              <a:t>Esprimono l’energia liberata dai sismi in termini assoluti e relativi</a:t>
            </a:r>
          </a:p>
          <a:p>
            <a:pPr>
              <a:buNone/>
            </a:pPr>
            <a:r>
              <a:rPr lang="it-IT" sz="2700" dirty="0" smtClean="0"/>
              <a:t>GLI STUDENTI in riferimento alla Comprensione Durevole 3</a:t>
            </a:r>
          </a:p>
          <a:p>
            <a:pPr lvl="0"/>
            <a:r>
              <a:rPr lang="it-IT" sz="2700" dirty="0" smtClean="0"/>
              <a:t>Spiegano i fattori che possono influenzare le deformazioni delle rocce</a:t>
            </a:r>
          </a:p>
          <a:p>
            <a:pPr lvl="0"/>
            <a:r>
              <a:rPr lang="it-IT" sz="2700" dirty="0" smtClean="0"/>
              <a:t>Spiegano perché i terremoti  sono il risultato di tensione per lunghi periodi di tempo</a:t>
            </a:r>
          </a:p>
          <a:p>
            <a:pPr>
              <a:buNone/>
            </a:pPr>
            <a:r>
              <a:rPr lang="it-IT" sz="2700" dirty="0" smtClean="0"/>
              <a:t> GLI STUDENTI in riferimento alle Comprensioni Durevoli  4 e 5 </a:t>
            </a:r>
          </a:p>
          <a:p>
            <a:pPr lvl="0"/>
            <a:r>
              <a:rPr lang="it-IT" sz="2700" dirty="0" smtClean="0"/>
              <a:t>Conoscono  le attuali tecnologie e strumenti per monitorare/studiare l’attività sismica</a:t>
            </a:r>
          </a:p>
          <a:p>
            <a:pPr lvl="0"/>
            <a:r>
              <a:rPr lang="it-IT" sz="2700" dirty="0" smtClean="0"/>
              <a:t>Identificano le principali zone in cui avvengono i terremoti</a:t>
            </a:r>
          </a:p>
          <a:p>
            <a:pPr lvl="0"/>
            <a:r>
              <a:rPr lang="it-IT" sz="2700" dirty="0" smtClean="0"/>
              <a:t>Descrivono i pericoli associati ai terremoti</a:t>
            </a:r>
          </a:p>
          <a:p>
            <a:pPr>
              <a:buNone/>
            </a:pPr>
            <a:r>
              <a:rPr lang="it-IT" sz="2700" dirty="0" smtClean="0"/>
              <a:t>ABILITA’</a:t>
            </a:r>
          </a:p>
          <a:p>
            <a:pPr>
              <a:buNone/>
            </a:pPr>
            <a:r>
              <a:rPr lang="it-IT" sz="2700" dirty="0" smtClean="0"/>
              <a:t>GLI STUDENTI in riferimento alle Comprensioni Durevoli 4 e 5</a:t>
            </a:r>
          </a:p>
          <a:p>
            <a:pPr lvl="0"/>
            <a:r>
              <a:rPr lang="it-IT" sz="2700" dirty="0" smtClean="0"/>
              <a:t>Usano i dati di un sismografo per determinare l’epicentro e la magnitudo</a:t>
            </a:r>
          </a:p>
          <a:p>
            <a:pPr lvl="0"/>
            <a:r>
              <a:rPr lang="it-IT" sz="2700" dirty="0" smtClean="0"/>
              <a:t>Interpretano le informazioni reperibili online per fare previsioni sull’intervallo di ricorrenza </a:t>
            </a:r>
          </a:p>
          <a:p>
            <a:pPr>
              <a:buNone/>
            </a:pPr>
            <a:endParaRPr lang="it-IT" sz="2700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2400" dirty="0" smtClean="0"/>
              <a:t> COMPETENZE</a:t>
            </a:r>
          </a:p>
          <a:p>
            <a:r>
              <a:rPr lang="it-IT" sz="2400" dirty="0" smtClean="0"/>
              <a:t>Lo studente sceglie e motiva informazioni scientifiche valide per valutare il rischio sismico della zona in cui vive, organizza una campagna informativa proponendo strategie per ridurre danni e vittime</a:t>
            </a:r>
            <a:endParaRPr lang="it-I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5728"/>
            <a:ext cx="7758138" cy="61700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ELEMENTI CHIAVE </a:t>
            </a:r>
            <a:r>
              <a:rPr lang="it-IT" dirty="0" err="1" smtClean="0"/>
              <a:t>DI</a:t>
            </a:r>
            <a:r>
              <a:rPr lang="it-IT" dirty="0" smtClean="0"/>
              <a:t> UN COMPITO </a:t>
            </a:r>
            <a:r>
              <a:rPr lang="it-IT" dirty="0" err="1" smtClean="0"/>
              <a:t>DI</a:t>
            </a:r>
            <a:r>
              <a:rPr lang="it-IT" dirty="0" smtClean="0"/>
              <a:t> PRESTAZIONE SONO NELL’ACRONISMO </a:t>
            </a:r>
            <a:r>
              <a:rPr lang="it-IT" dirty="0" smtClean="0"/>
              <a:t>GRASPS</a:t>
            </a:r>
          </a:p>
          <a:p>
            <a:pPr>
              <a:buNone/>
            </a:pPr>
            <a:endParaRPr lang="it-IT" dirty="0" smtClean="0"/>
          </a:p>
          <a:p>
            <a:pPr lvl="0"/>
            <a:r>
              <a:rPr lang="it-IT" dirty="0" smtClean="0"/>
              <a:t>G: goal, un obiettivo del mondo reale</a:t>
            </a:r>
          </a:p>
          <a:p>
            <a:pPr lvl="0"/>
            <a:r>
              <a:rPr lang="it-IT" dirty="0" smtClean="0"/>
              <a:t>R: </a:t>
            </a:r>
            <a:r>
              <a:rPr lang="it-IT" dirty="0" err="1" smtClean="0"/>
              <a:t>role</a:t>
            </a:r>
            <a:r>
              <a:rPr lang="it-IT" dirty="0" smtClean="0"/>
              <a:t>, un ruolo significativo per lo studente</a:t>
            </a:r>
          </a:p>
          <a:p>
            <a:pPr lvl="0"/>
            <a:r>
              <a:rPr lang="it-IT" dirty="0" smtClean="0"/>
              <a:t>A: audience, un destinatario autentico o simulato</a:t>
            </a:r>
          </a:p>
          <a:p>
            <a:pPr lvl="0"/>
            <a:r>
              <a:rPr lang="it-IT" dirty="0" smtClean="0"/>
              <a:t>S: situation, una situazione contestualizzata che richiede un’applicazione al mondo reale</a:t>
            </a:r>
          </a:p>
          <a:p>
            <a:pPr lvl="0"/>
            <a:r>
              <a:rPr lang="it-IT" dirty="0" smtClean="0"/>
              <a:t>P: </a:t>
            </a:r>
            <a:r>
              <a:rPr lang="it-IT" dirty="0" err="1" smtClean="0"/>
              <a:t>product</a:t>
            </a:r>
            <a:r>
              <a:rPr lang="it-IT" dirty="0" smtClean="0"/>
              <a:t>  o performance, prodotto o prestazione finale realizzata dallo studente</a:t>
            </a:r>
          </a:p>
          <a:p>
            <a:pPr lvl="0"/>
            <a:r>
              <a:rPr lang="it-IT" dirty="0" smtClean="0"/>
              <a:t>S: standard, obiettivi disciplinari guidati dai criteri per giudicare il successo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0"/>
            <a:ext cx="8072494" cy="7286676"/>
          </a:xfrm>
        </p:spPr>
        <p:txBody>
          <a:bodyPr>
            <a:noAutofit/>
          </a:bodyPr>
          <a:lstStyle/>
          <a:p>
            <a:r>
              <a:rPr lang="it-IT" sz="2400" dirty="0" smtClean="0"/>
              <a:t>GOAL: il compito è di illustrare il rischio terremoto indicando modalità di prevenzione e difesa, specificando l’origine e la natura del fenomeno. L’intervento accurato, rigoroso coinvolgente e accessibile ai destinatari</a:t>
            </a:r>
          </a:p>
          <a:p>
            <a:r>
              <a:rPr lang="it-IT" sz="2400" dirty="0" smtClean="0"/>
              <a:t>ROLE: il ruolo è quello di un sismologo universitario della tua città</a:t>
            </a:r>
          </a:p>
          <a:p>
            <a:r>
              <a:rPr lang="it-IT" sz="2400" dirty="0" smtClean="0"/>
              <a:t>AUDIENCE: gli studenti di una scuola </a:t>
            </a:r>
            <a:r>
              <a:rPr lang="it-IT" sz="2400" dirty="0" smtClean="0"/>
              <a:t>terza media</a:t>
            </a:r>
            <a:endParaRPr lang="it-IT" sz="2400" dirty="0" smtClean="0"/>
          </a:p>
          <a:p>
            <a:r>
              <a:rPr lang="it-IT" sz="2400" dirty="0" smtClean="0"/>
              <a:t>SITUATION: in occasione di un’assemblea di istituto dopo la visione del film Magnitudo 10.5, i rappresentanti degli alunni ti chiedono di tenere una lezione in qualità di esperto. Il tuo intervento ha lo scopo di stimolare maggiore consapevolezza sui rischi e sui comportamenti preventivi. Gli studenti posseggono le conoscenze essenziali sull’argomento.</a:t>
            </a:r>
          </a:p>
          <a:p>
            <a:r>
              <a:rPr lang="it-IT" sz="2400" dirty="0" smtClean="0"/>
              <a:t>PRODUCT: relazione scritta da consegnare agli studenti al termine del tuo intervento</a:t>
            </a:r>
          </a:p>
          <a:p>
            <a:pPr>
              <a:buNone/>
            </a:pPr>
            <a:endParaRPr lang="it-IT" sz="2400" dirty="0" smtClean="0"/>
          </a:p>
          <a:p>
            <a:endParaRPr lang="it-IT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7239000" cy="146304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LA PROGETTAZIONE è NECESSARIA ALLA COSTRUZIONE </a:t>
            </a:r>
            <a:r>
              <a:rPr lang="it-IT" dirty="0" err="1" smtClean="0">
                <a:solidFill>
                  <a:schemeClr val="tx2"/>
                </a:solidFill>
              </a:rPr>
              <a:t>DI</a:t>
            </a:r>
            <a:r>
              <a:rPr lang="it-IT" dirty="0" smtClean="0">
                <a:solidFill>
                  <a:schemeClr val="tx2"/>
                </a:solidFill>
              </a:rPr>
              <a:t> UN CURRICOLO IN VISTA </a:t>
            </a:r>
            <a:r>
              <a:rPr lang="it-IT" dirty="0" err="1" smtClean="0">
                <a:solidFill>
                  <a:schemeClr val="tx2"/>
                </a:solidFill>
              </a:rPr>
              <a:t>DI</a:t>
            </a:r>
            <a:r>
              <a:rPr lang="it-IT" dirty="0" smtClean="0">
                <a:solidFill>
                  <a:schemeClr val="tx2"/>
                </a:solidFill>
              </a:rPr>
              <a:t> UN </a:t>
            </a:r>
            <a:r>
              <a:rPr lang="it-IT" dirty="0" err="1" smtClean="0">
                <a:solidFill>
                  <a:schemeClr val="tx2"/>
                </a:solidFill>
              </a:rPr>
              <a:t>APPREndIMENTO</a:t>
            </a:r>
            <a:r>
              <a:rPr lang="it-IT" dirty="0" smtClean="0">
                <a:solidFill>
                  <a:schemeClr val="tx2"/>
                </a:solidFill>
              </a:rPr>
              <a:t> SIGNIFICATIVO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86058"/>
            <a:ext cx="7758138" cy="3669678"/>
          </a:xfrm>
        </p:spPr>
        <p:txBody>
          <a:bodyPr>
            <a:normAutofit/>
          </a:bodyPr>
          <a:lstStyle/>
          <a:p>
            <a:r>
              <a:rPr lang="it-IT" dirty="0" smtClean="0"/>
              <a:t>per costruire un curricolo cambio di prospettiva: partire dagli apprendimenti e non dai contenuti</a:t>
            </a:r>
          </a:p>
          <a:p>
            <a:r>
              <a:rPr lang="it-IT" dirty="0" smtClean="0"/>
              <a:t>dalla logica della “spiegazione” alla logica della “narrazione”</a:t>
            </a:r>
          </a:p>
          <a:p>
            <a:r>
              <a:rPr lang="it-IT" dirty="0" smtClean="0"/>
              <a:t>apprendimento = costruzione interattiva </a:t>
            </a:r>
          </a:p>
          <a:p>
            <a:r>
              <a:rPr lang="it-IT" dirty="0" smtClean="0"/>
              <a:t>insegnamento iterativo non lineare focalizzato su competenze non sul programma</a:t>
            </a:r>
            <a:endParaRPr lang="it-IT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214290"/>
            <a:ext cx="7858180" cy="624144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sz="4400" b="1" dirty="0" smtClean="0"/>
              <a:t>STANDARD </a:t>
            </a:r>
            <a:r>
              <a:rPr lang="it-IT" sz="4400" b="1" dirty="0" err="1" smtClean="0"/>
              <a:t>DI</a:t>
            </a:r>
            <a:r>
              <a:rPr lang="it-IT" sz="4400" b="1" dirty="0" smtClean="0"/>
              <a:t> SUCCESSO: la relazione deve </a:t>
            </a:r>
            <a:r>
              <a:rPr lang="it-IT" sz="4400" b="1" dirty="0" smtClean="0"/>
              <a:t>contenere</a:t>
            </a:r>
          </a:p>
          <a:p>
            <a:pPr>
              <a:buNone/>
            </a:pPr>
            <a:endParaRPr lang="it-IT" sz="2800" dirty="0" smtClean="0"/>
          </a:p>
          <a:p>
            <a:pPr>
              <a:buNone/>
            </a:pPr>
            <a:endParaRPr lang="it-IT" sz="2800" dirty="0" smtClean="0"/>
          </a:p>
          <a:p>
            <a:pPr lvl="0"/>
            <a:r>
              <a:rPr lang="it-IT" sz="3800" b="1" dirty="0" smtClean="0"/>
              <a:t>una breve introduzione che spieghi cos’è il terremoto e come si determina la posizione dell’epicentro</a:t>
            </a:r>
          </a:p>
          <a:p>
            <a:pPr lvl="0"/>
            <a:r>
              <a:rPr lang="it-IT" sz="3800" b="1" dirty="0" smtClean="0"/>
              <a:t>come viene studiato e monitorato il terremoto nelle zone a rischio  e perché non avviene in altre zone</a:t>
            </a:r>
          </a:p>
          <a:p>
            <a:pPr lvl="0"/>
            <a:r>
              <a:rPr lang="it-IT" sz="3800" b="1" dirty="0" smtClean="0"/>
              <a:t>quali regioni dell’Italia sono più a rischio </a:t>
            </a:r>
          </a:p>
          <a:p>
            <a:pPr lvl="0"/>
            <a:r>
              <a:rPr lang="it-IT" sz="3800" b="1" dirty="0" smtClean="0"/>
              <a:t>come ci si prepara a tali emergenze </a:t>
            </a:r>
          </a:p>
          <a:p>
            <a:pPr lvl="0"/>
            <a:r>
              <a:rPr lang="it-IT" sz="3800" b="1" dirty="0" smtClean="0"/>
              <a:t>analisi di quanto è accaduto nel terremoto di settembre </a:t>
            </a:r>
          </a:p>
          <a:p>
            <a:pPr lvl="0"/>
            <a:r>
              <a:rPr lang="it-IT" sz="3800" b="1" dirty="0" smtClean="0"/>
              <a:t>utilizzando documenti fare una relazione sul numero di vittime nelle zone colpite e analizzando le cause del numero maggiore delle vittime ad Amatrice, valutare come sarebbero potute andare i fatti se ci fosse un sistema di allerta più tempestivo e di cosa avrebbero potuto fare gli abitanti per prevenire la catastrofe</a:t>
            </a:r>
          </a:p>
          <a:p>
            <a:pPr lvl="0"/>
            <a:r>
              <a:rPr lang="it-IT" sz="3800" b="1" dirty="0" smtClean="0"/>
              <a:t>utilizzando e citando i documenti illustrare qual è il rischio terremoti nell’area del sud </a:t>
            </a:r>
          </a:p>
          <a:p>
            <a:pPr>
              <a:buNone/>
            </a:pPr>
            <a:r>
              <a:rPr lang="it-IT" sz="3800" b="1" dirty="0" smtClean="0"/>
              <a:t>    documenti </a:t>
            </a:r>
            <a:r>
              <a:rPr lang="it-IT" sz="3800" b="1" dirty="0" smtClean="0"/>
              <a:t>(articoli giornali, ordinanze, </a:t>
            </a:r>
            <a:r>
              <a:rPr lang="it-IT" sz="3800" b="1" dirty="0" err="1" smtClean="0"/>
              <a:t>ONU…</a:t>
            </a:r>
            <a:r>
              <a:rPr lang="it-IT" sz="3800" b="1" dirty="0" smtClean="0"/>
              <a:t>..)</a:t>
            </a:r>
            <a:endParaRPr lang="it-IT" sz="38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86700" cy="5966480"/>
          </a:xfrm>
        </p:spPr>
        <p:txBody>
          <a:bodyPr>
            <a:normAutofit/>
          </a:bodyPr>
          <a:lstStyle/>
          <a:p>
            <a:r>
              <a:rPr lang="it-IT" dirty="0" smtClean="0"/>
              <a:t> “ </a:t>
            </a:r>
            <a:r>
              <a:rPr lang="it-IT" dirty="0" smtClean="0">
                <a:solidFill>
                  <a:schemeClr val="tx2"/>
                </a:solidFill>
              </a:rPr>
              <a:t>in ultima analisi il semplice </a:t>
            </a:r>
            <a:r>
              <a:rPr lang="it-IT" i="1" dirty="0" smtClean="0">
                <a:solidFill>
                  <a:schemeClr val="tx2"/>
                </a:solidFill>
              </a:rPr>
              <a:t>completamento </a:t>
            </a:r>
            <a:r>
              <a:rPr lang="it-IT" dirty="0" smtClean="0">
                <a:solidFill>
                  <a:schemeClr val="tx2"/>
                </a:solidFill>
              </a:rPr>
              <a:t>del programma si fonda su un errore egocentrico: se ho parlato di un argomento e abbiamo letto i testi, gli studenti devono averlo compreso”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err="1" smtClean="0">
                <a:solidFill>
                  <a:schemeClr val="tx2"/>
                </a:solidFill>
              </a:rPr>
              <a:t>Wiggins</a:t>
            </a:r>
            <a:r>
              <a:rPr lang="it-IT" dirty="0" smtClean="0">
                <a:solidFill>
                  <a:schemeClr val="tx2"/>
                </a:solidFill>
              </a:rPr>
              <a:t> e Mc </a:t>
            </a:r>
            <a:r>
              <a:rPr lang="it-IT" dirty="0" err="1" smtClean="0">
                <a:solidFill>
                  <a:schemeClr val="tx2"/>
                </a:solidFill>
              </a:rPr>
              <a:t>Tighe</a:t>
            </a: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endParaRPr lang="it-IT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7239000" cy="535785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Progettare il curricolo come analisi del compito significa progettare azioni a ritroso, partendo da un traguardo finale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non progettare in funzione delle </a:t>
            </a:r>
            <a:r>
              <a:rPr lang="it-IT" dirty="0" err="1" smtClean="0">
                <a:solidFill>
                  <a:schemeClr val="tx2"/>
                </a:solidFill>
              </a:rPr>
              <a:t>attivita’</a:t>
            </a:r>
            <a:r>
              <a:rPr lang="it-IT" dirty="0" smtClean="0">
                <a:solidFill>
                  <a:schemeClr val="tx2"/>
                </a:solidFill>
              </a:rPr>
              <a:t> e del programma ma  guidare gli alunni alla costruzione di competenze </a:t>
            </a:r>
            <a:endParaRPr lang="it-IT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53796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COSA SIGNIFICA APPRENDERE ?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ACQUISIZIONE </a:t>
            </a:r>
            <a:r>
              <a:rPr lang="it-IT" dirty="0" err="1" smtClean="0">
                <a:solidFill>
                  <a:schemeClr val="tx2"/>
                </a:solidFill>
              </a:rPr>
              <a:t>DI</a:t>
            </a:r>
            <a:r>
              <a:rPr lang="it-IT" dirty="0" smtClean="0">
                <a:solidFill>
                  <a:schemeClr val="tx2"/>
                </a:solidFill>
              </a:rPr>
              <a:t> CONOSCENZE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                      MA 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LE CONOSCENZE POSSONO ESSERE SEMPLICI APPRENDIMENTI MECCANICI PRIVI </a:t>
            </a:r>
            <a:r>
              <a:rPr lang="it-IT" dirty="0" err="1" smtClean="0">
                <a:solidFill>
                  <a:schemeClr val="tx2"/>
                </a:solidFill>
              </a:rPr>
              <a:t>DI</a:t>
            </a:r>
            <a:r>
              <a:rPr lang="it-IT" dirty="0" smtClean="0">
                <a:solidFill>
                  <a:schemeClr val="tx2"/>
                </a:solidFill>
              </a:rPr>
              <a:t> COMPRENSIONE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                      </a:t>
            </a:r>
            <a:r>
              <a:rPr lang="it-IT" dirty="0" smtClean="0">
                <a:solidFill>
                  <a:schemeClr val="tx2"/>
                </a:solidFill>
              </a:rPr>
              <a:t>o</a:t>
            </a: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AUTENTICHE PRESTAZIONI </a:t>
            </a:r>
            <a:r>
              <a:rPr lang="it-IT" dirty="0" err="1" smtClean="0">
                <a:solidFill>
                  <a:schemeClr val="tx2"/>
                </a:solidFill>
              </a:rPr>
              <a:t>DI</a:t>
            </a:r>
            <a:r>
              <a:rPr lang="it-IT" dirty="0" smtClean="0">
                <a:solidFill>
                  <a:schemeClr val="tx2"/>
                </a:solidFill>
              </a:rPr>
              <a:t> COMPRENSIONE PROFONDA: APPLICARE INFORMAZIONI E ABILITA’ IN MODO FLESSIBILI IN NUOVE SITUAZIONI (GARDNER)</a:t>
            </a:r>
            <a:br>
              <a:rPr lang="it-IT" dirty="0" smtClean="0">
                <a:solidFill>
                  <a:schemeClr val="tx2"/>
                </a:solidFill>
              </a:rPr>
            </a:br>
            <a:endParaRPr lang="it-IT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165568" y="253444"/>
            <a:ext cx="8978431" cy="183475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64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2900" b="1" dirty="0">
                <a:solidFill>
                  <a:srgbClr val="333333"/>
                </a:solidFill>
              </a:rPr>
              <a:t>Il concetto di  apprendimento in </a:t>
            </a:r>
            <a:r>
              <a:rPr lang="it-IT" sz="2900" b="1" dirty="0" err="1" smtClean="0">
                <a:solidFill>
                  <a:srgbClr val="333333"/>
                </a:solidFill>
              </a:rPr>
              <a:t>Wiggins</a:t>
            </a:r>
            <a:endParaRPr lang="it-IT" sz="2900" b="1" dirty="0" smtClean="0">
              <a:solidFill>
                <a:srgbClr val="333333"/>
              </a:solidFill>
            </a:endParaRPr>
          </a:p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2900" b="1" dirty="0" smtClean="0">
                <a:solidFill>
                  <a:srgbClr val="333333"/>
                </a:solidFill>
              </a:rPr>
              <a:t> </a:t>
            </a:r>
            <a:r>
              <a:rPr lang="it-IT" sz="2900" b="1" dirty="0">
                <a:solidFill>
                  <a:srgbClr val="333333"/>
                </a:solidFill>
              </a:rPr>
              <a:t>e </a:t>
            </a:r>
            <a:r>
              <a:rPr lang="it-IT" sz="2900" b="1" dirty="0" err="1">
                <a:solidFill>
                  <a:srgbClr val="333333"/>
                </a:solidFill>
              </a:rPr>
              <a:t>McTighe</a:t>
            </a:r>
            <a:r>
              <a:rPr lang="it-IT" sz="2900" b="1" dirty="0">
                <a:solidFill>
                  <a:srgbClr val="333333"/>
                </a:solidFill>
              </a:rPr>
              <a:t/>
            </a:r>
            <a:br>
              <a:rPr lang="it-IT" sz="2900" b="1" dirty="0">
                <a:solidFill>
                  <a:srgbClr val="333333"/>
                </a:solidFill>
              </a:rPr>
            </a:br>
            <a:r>
              <a:rPr lang="it-IT" sz="2900" b="1" dirty="0">
                <a:solidFill>
                  <a:srgbClr val="333333"/>
                </a:solidFill>
              </a:rPr>
              <a:t>fondamento della </a:t>
            </a:r>
            <a:r>
              <a:rPr lang="it-IT" sz="2900" b="1" dirty="0" err="1">
                <a:solidFill>
                  <a:srgbClr val="333333"/>
                </a:solidFill>
              </a:rPr>
              <a:t>PaR</a:t>
            </a:r>
            <a:r>
              <a:rPr lang="it-IT" sz="3300" b="1" dirty="0">
                <a:solidFill>
                  <a:srgbClr val="333333"/>
                </a:solidFill>
              </a:rPr>
              <a:t/>
            </a:r>
            <a:br>
              <a:rPr lang="it-IT" sz="3300" b="1" dirty="0">
                <a:solidFill>
                  <a:srgbClr val="333333"/>
                </a:solidFill>
              </a:rPr>
            </a:br>
            <a:r>
              <a:rPr lang="it-IT" sz="4000" b="1" dirty="0">
                <a:solidFill>
                  <a:srgbClr val="333333"/>
                </a:solidFill>
              </a:rPr>
              <a:t> 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4282" y="1960047"/>
            <a:ext cx="7929618" cy="4776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5469" rIns="0" bIns="0"/>
          <a:lstStyle/>
          <a:p>
            <a:pPr marL="606186" indent="-606186" defTabSz="407484">
              <a:spcAft>
                <a:spcPts val="1293"/>
              </a:spcAft>
              <a:buFont typeface="Times New Roman" pitchFamily="16" charset="0"/>
              <a:buChar char="•"/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000" b="1" dirty="0">
                <a:solidFill>
                  <a:srgbClr val="000000"/>
                </a:solidFill>
              </a:rPr>
              <a:t>Per praticare efficacemente la </a:t>
            </a:r>
            <a:r>
              <a:rPr lang="it-IT" sz="2000" b="1" dirty="0" err="1">
                <a:solidFill>
                  <a:srgbClr val="000000"/>
                </a:solidFill>
              </a:rPr>
              <a:t>PaR</a:t>
            </a:r>
            <a:r>
              <a:rPr lang="it-IT" sz="2000" b="1" dirty="0">
                <a:solidFill>
                  <a:srgbClr val="000000"/>
                </a:solidFill>
              </a:rPr>
              <a:t> è necessario concepire l'apprendimento come </a:t>
            </a:r>
            <a:r>
              <a:rPr lang="it-IT" sz="2000" b="1" dirty="0">
                <a:solidFill>
                  <a:srgbClr val="FF0000"/>
                </a:solidFill>
              </a:rPr>
              <a:t>comprensione significativa</a:t>
            </a:r>
            <a:r>
              <a:rPr lang="it-IT" sz="2000" b="1" dirty="0">
                <a:solidFill>
                  <a:srgbClr val="000000"/>
                </a:solidFill>
              </a:rPr>
              <a:t>, </a:t>
            </a:r>
            <a:r>
              <a:rPr lang="it-IT" sz="2000" b="1" dirty="0" err="1">
                <a:solidFill>
                  <a:srgbClr val="000000"/>
                </a:solidFill>
              </a:rPr>
              <a:t>perchè</a:t>
            </a:r>
            <a:r>
              <a:rPr lang="it-IT" sz="2000" b="1" dirty="0">
                <a:solidFill>
                  <a:srgbClr val="000000"/>
                </a:solidFill>
              </a:rPr>
              <a:t> è la condizione per raggiungere traguardi e sviluppare competenze.</a:t>
            </a:r>
          </a:p>
          <a:p>
            <a:pPr marL="606186" indent="-606186" defTabSz="407484">
              <a:spcAft>
                <a:spcPts val="1293"/>
              </a:spcAft>
              <a:buFont typeface="Times New Roman" pitchFamily="16" charset="0"/>
              <a:buChar char="•"/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000" b="1" dirty="0">
                <a:solidFill>
                  <a:srgbClr val="000000"/>
                </a:solidFill>
              </a:rPr>
              <a:t>La concezione dell'apprendimento  nelle scuole  è superficiale e lo stesso “</a:t>
            </a:r>
            <a:r>
              <a:rPr lang="it-IT" sz="2000" b="1" dirty="0">
                <a:solidFill>
                  <a:srgbClr val="FF0000"/>
                </a:solidFill>
              </a:rPr>
              <a:t>ambiente di apprendimento”</a:t>
            </a:r>
            <a:r>
              <a:rPr lang="it-IT" sz="2000" b="1" dirty="0">
                <a:solidFill>
                  <a:srgbClr val="000000"/>
                </a:solidFill>
              </a:rPr>
              <a:t> lo testimonia.</a:t>
            </a:r>
          </a:p>
          <a:p>
            <a:pPr marL="606186" indent="-606186" defTabSz="407484">
              <a:spcAft>
                <a:spcPts val="1293"/>
              </a:spcAft>
              <a:buFont typeface="Times New Roman" pitchFamily="16" charset="0"/>
              <a:buChar char="•"/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000" b="1" dirty="0">
                <a:solidFill>
                  <a:srgbClr val="000000"/>
                </a:solidFill>
              </a:rPr>
              <a:t>L'apprendimento nella </a:t>
            </a:r>
            <a:r>
              <a:rPr lang="it-IT" sz="2000" b="1" dirty="0" err="1">
                <a:solidFill>
                  <a:srgbClr val="000000"/>
                </a:solidFill>
              </a:rPr>
              <a:t>PaR</a:t>
            </a:r>
            <a:r>
              <a:rPr lang="it-IT" sz="2000" b="1" dirty="0">
                <a:solidFill>
                  <a:srgbClr val="000000"/>
                </a:solidFill>
              </a:rPr>
              <a:t> è:</a:t>
            </a:r>
          </a:p>
          <a:p>
            <a:pPr marL="606186" indent="-606186" defTabSz="407484">
              <a:spcAft>
                <a:spcPts val="1293"/>
              </a:spcAft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800" dirty="0">
                <a:solidFill>
                  <a:srgbClr val="000000"/>
                </a:solidFill>
              </a:rPr>
              <a:t>- </a:t>
            </a:r>
            <a:r>
              <a:rPr lang="it-IT" sz="2000" b="1" i="1" dirty="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comprensione profonda, tanto da poter essere utilizzato in altri contesti;</a:t>
            </a:r>
          </a:p>
          <a:p>
            <a:pPr marL="606186" indent="-606186" defTabSz="407484">
              <a:spcAft>
                <a:spcPts val="1293"/>
              </a:spcAft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000" b="1" i="1" dirty="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capacità  di pensare e di agire con ciò che si conosce;</a:t>
            </a:r>
          </a:p>
          <a:p>
            <a:pPr marL="606186" indent="-606186" defTabSz="407484">
              <a:spcAft>
                <a:spcPts val="1293"/>
              </a:spcAft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000" b="1" i="1" dirty="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permanenza cognitiva (durevole nel tempo).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320040"/>
            <a:ext cx="8572560" cy="751506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QUANDO LA COMPRENSIONE </a:t>
            </a: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PROFONDA</a:t>
            </a:r>
            <a:r>
              <a:rPr lang="it-IT" dirty="0" smtClean="0">
                <a:solidFill>
                  <a:schemeClr val="tx2"/>
                </a:solidFill>
              </a:rPr>
              <a:t>?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9416"/>
            <a:ext cx="7829576" cy="4846320"/>
          </a:xfrm>
        </p:spPr>
        <p:txBody>
          <a:bodyPr/>
          <a:lstStyle/>
          <a:p>
            <a:r>
              <a:rPr lang="it-IT" dirty="0" smtClean="0"/>
              <a:t>implica l’</a:t>
            </a:r>
            <a:r>
              <a:rPr lang="it-IT" dirty="0" err="1" smtClean="0"/>
              <a:t>insight</a:t>
            </a:r>
            <a:r>
              <a:rPr lang="it-IT" dirty="0" smtClean="0"/>
              <a:t> delle idee e il loro utilizzo efficace</a:t>
            </a:r>
          </a:p>
          <a:p>
            <a:r>
              <a:rPr lang="it-IT" dirty="0" smtClean="0"/>
              <a:t>si  e’  in grado di: </a:t>
            </a:r>
          </a:p>
          <a:p>
            <a:pPr>
              <a:buNone/>
            </a:pPr>
            <a:r>
              <a:rPr lang="it-IT" dirty="0" smtClean="0"/>
              <a:t>    spiegare- interpretare- applicare- avere prospettiva- </a:t>
            </a:r>
            <a:r>
              <a:rPr lang="it-IT" dirty="0" err="1" smtClean="0"/>
              <a:t>empatizzare</a:t>
            </a:r>
            <a:r>
              <a:rPr lang="it-IT" dirty="0" smtClean="0"/>
              <a:t> – avere autoconoscenza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 algn="ctr">
              <a:buNone/>
            </a:pPr>
            <a:r>
              <a:rPr lang="it-IT" b="1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it-IT" b="1" dirty="0" smtClean="0">
                <a:solidFill>
                  <a:schemeClr val="tx2"/>
                </a:solidFill>
              </a:rPr>
              <a:t>UNA COMPRENSIONE MATURA E COMPLETA                  IMPLICA TUTTI QUESTI ASPETTI</a:t>
            </a:r>
            <a:endParaRPr lang="it-IT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672481" y="493973"/>
            <a:ext cx="7399981" cy="11665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64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333333"/>
                </a:solidFill>
              </a:rPr>
              <a:t>La valutazione dell'apprendimento significativo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987840" y="2017652"/>
            <a:ext cx="6727432" cy="432045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593289" indent="-593289" algn="ctr">
              <a:spcAft>
                <a:spcPts val="1293"/>
              </a:spcAft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u="sng" dirty="0">
                <a:solidFill>
                  <a:srgbClr val="FF0000"/>
                </a:solidFill>
              </a:rPr>
              <a:t>INDICATORI di maturazione di competenze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Spiegazione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Interpretazione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Applicazione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Prospettiva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Empatia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Auto-conoscenza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672480" y="544377"/>
            <a:ext cx="7799040" cy="10556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333333"/>
                </a:solidFill>
              </a:rPr>
              <a:t>Descrittori di competenze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653761" y="1948525"/>
            <a:ext cx="3805920" cy="446302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1.Spiegare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Dimostrare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Sintetizzare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Provare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Esporre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Documentare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Giustificare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Prevedere</a:t>
            </a: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4668481" y="1906760"/>
            <a:ext cx="3805920" cy="48734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2.Interpretare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Creare analogie e metafore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Valutare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Dare senso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Fornire metafore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Raccontare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Rappresentare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Criticare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333</TotalTime>
  <Words>1692</Words>
  <PresentationFormat>Presentazione su schermo (4:3)</PresentationFormat>
  <Paragraphs>220</Paragraphs>
  <Slides>31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31</vt:i4>
      </vt:variant>
    </vt:vector>
  </HeadingPairs>
  <TitlesOfParts>
    <vt:vector size="32" baseType="lpstr">
      <vt:lpstr>Mito</vt:lpstr>
      <vt:lpstr>Progettare a…. Ritroso</vt:lpstr>
      <vt:lpstr>              “I DOCENTI SONO PROGETTISTI”  PROGETTANO IL CURRICOLO E LE ESPERIENZE DI APPRENDIMENTO    COS’è IL CURRICOLO? DAL CURRICOLO ALLE COMPETENZE O DALLE COMPETENZE AL CURRICOLO?      </vt:lpstr>
      <vt:lpstr>LA PROGETTAZIONE è NECESSARIA ALLA COSTRUZIONE DI UN CURRICOLO IN VISTA DI UN APPREndIMENTO SIGNIFICATIVO</vt:lpstr>
      <vt:lpstr>Progettare il curricolo come analisi del compito significa progettare azioni a ritroso, partendo da un traguardo finale   non progettare in funzione delle attivita’ e del programma ma  guidare gli alunni alla costruzione di competenze </vt:lpstr>
      <vt:lpstr>COSA SIGNIFICA APPRENDERE ? ACQUISIZIONE DI CONOSCENZE                       MA  LE CONOSCENZE POSSONO ESSERE SEMPLICI APPRENDIMENTI MECCANICI PRIVI DI COMPRENSIONE                       o AUTENTICHE PRESTAZIONI DI COMPRENSIONE PROFONDA: APPLICARE INFORMAZIONI E ABILITA’ IN MODO FLESSIBILI IN NUOVE SITUAZIONI (GARDNER) </vt:lpstr>
      <vt:lpstr>Diapositiva 6</vt:lpstr>
      <vt:lpstr>QUANDO LA COMPRENSIONE  PROFONDA?</vt:lpstr>
      <vt:lpstr>Diapositiva 8</vt:lpstr>
      <vt:lpstr>Diapositiva 9</vt:lpstr>
      <vt:lpstr>Diapositiva 10</vt:lpstr>
      <vt:lpstr>Diapositiva 11</vt:lpstr>
      <vt:lpstr>Diapositiva 12</vt:lpstr>
      <vt:lpstr>FASI DELLA PAR</vt:lpstr>
      <vt:lpstr>1^ FASE: IDENTIFICARE I RISULTATI DESIDERATI </vt:lpstr>
      <vt:lpstr>Diapositiva 15</vt:lpstr>
      <vt:lpstr>COMPRENSIONI DUREVOLI:   GRANDI IDEE,  PROCESSI ESSENZIALI TRASFERIBILI IN SITUAZIONI NUOVE</vt:lpstr>
      <vt:lpstr>PER SCEGLIERE LE COMPRENSIONI DUREVOLI ( IDEE E PROCESSI DA INSEGNARE IN FUNZIONE DI UNA COMPRENSIONE PROFONDA ) 4 criteri ( FILTRI)   -   grandi idee che superano gli specifici contenuti di una unità; vanno oltre la disciplina di studio e  che si vuole che gli alunni conservino dopo aver dimenticato i dettagli: autentiche e trasferibili  -  quelle idee che ci fanno capire come si generano le conoscenze; come si analizzano e si usano: attenzione al processo   - quelle idee significative per la costruzione del progetto di vita dello studente e quindi formative   - sono quei concetti/processi fondamentali che spesso gli alunni faticano a comprendere e che necessitano di essere chiariti</vt:lpstr>
      <vt:lpstr>2^ fase: determinare evidenze di  accettabilita’</vt:lpstr>
      <vt:lpstr>Diapositiva 19</vt:lpstr>
      <vt:lpstr> Le evidenze della comprensione  sono tutti quei dati che si raccolgono attraverso differenti forme di accertamento e valutazione formale e informale :  - di portata: dal semplice al complesso  -sequenza temporale(breve/lungo termine)  - ambientazione(decontestualizzati/  contesti autentici)  - struttura (molto strutturato/non strutturato)</vt:lpstr>
      <vt:lpstr>3^ FASE: PIANIFICARE ESPERIENZE E ISTRUZIONE</vt:lpstr>
      <vt:lpstr>ANCHE NELLA 3^ FASE 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 “ in ultima analisi il semplice completamento del programma si fonda su un errore egocentrico: se ho parlato di un argomento e abbiamo letto i testi, gli studenti devono averlo compreso” Wiggins e Mc Tighe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Progettare a ritroso</dc:title>
  <dc:creator>ASUS</dc:creator>
  <cp:lastModifiedBy>Loredana</cp:lastModifiedBy>
  <cp:revision>39</cp:revision>
  <dcterms:created xsi:type="dcterms:W3CDTF">2016-11-21T11:20:47Z</dcterms:created>
  <dcterms:modified xsi:type="dcterms:W3CDTF">2018-09-28T07:32:04Z</dcterms:modified>
</cp:coreProperties>
</file>