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8" r:id="rId2"/>
    <p:sldId id="256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3" r:id="rId17"/>
    <p:sldId id="293" r:id="rId18"/>
    <p:sldId id="295" r:id="rId19"/>
    <p:sldId id="296" r:id="rId20"/>
    <p:sldId id="297" r:id="rId21"/>
    <p:sldId id="274" r:id="rId22"/>
    <p:sldId id="298" r:id="rId23"/>
    <p:sldId id="299" r:id="rId24"/>
    <p:sldId id="275" r:id="rId25"/>
    <p:sldId id="276" r:id="rId26"/>
    <p:sldId id="277" r:id="rId27"/>
    <p:sldId id="294" r:id="rId28"/>
    <p:sldId id="278" r:id="rId29"/>
    <p:sldId id="279" r:id="rId30"/>
    <p:sldId id="282" r:id="rId31"/>
    <p:sldId id="285" r:id="rId32"/>
    <p:sldId id="289" r:id="rId33"/>
    <p:sldId id="286" r:id="rId34"/>
    <p:sldId id="287" r:id="rId35"/>
    <p:sldId id="280" r:id="rId36"/>
    <p:sldId id="281" r:id="rId37"/>
    <p:sldId id="290" r:id="rId38"/>
    <p:sldId id="291" r:id="rId39"/>
    <p:sldId id="292" r:id="rId40"/>
    <p:sldId id="284" r:id="rId4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62" autoAdjust="0"/>
  </p:normalViewPr>
  <p:slideViewPr>
    <p:cSldViewPr>
      <p:cViewPr>
        <p:scale>
          <a:sx n="50" d="100"/>
          <a:sy n="50" d="100"/>
        </p:scale>
        <p:origin x="-53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29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6FAD74-2C41-4873-AD03-6222E257EA5A}" type="datetimeFigureOut">
              <a:rPr lang="it-IT" smtClean="0"/>
              <a:pPr/>
              <a:t>18/02/2019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F9CAC-9C86-43DA-B759-115DE3AA926E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BF9CAC-9C86-43DA-B759-115DE3AA926E}" type="slidenum">
              <a:rPr lang="it-IT" smtClean="0"/>
              <a:pPr/>
              <a:t>21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1191005" y="878422"/>
            <a:ext cx="4475990" cy="3164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endParaRPr lang="it-IT"/>
          </a:p>
        </p:txBody>
      </p:sp>
      <p:sp>
        <p:nvSpPr>
          <p:cNvPr id="317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061392" y="4350019"/>
            <a:ext cx="4719375" cy="3491962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1191005" y="878422"/>
            <a:ext cx="4475990" cy="3164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endParaRPr lang="it-IT"/>
          </a:p>
        </p:txBody>
      </p:sp>
      <p:sp>
        <p:nvSpPr>
          <p:cNvPr id="317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061392" y="4350019"/>
            <a:ext cx="4719375" cy="3491962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1191006" y="878422"/>
            <a:ext cx="4463028" cy="315254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endParaRPr lang="it-IT"/>
          </a:p>
        </p:txBody>
      </p:sp>
      <p:sp>
        <p:nvSpPr>
          <p:cNvPr id="337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061392" y="4350019"/>
            <a:ext cx="4719375" cy="3491962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1191005" y="878422"/>
            <a:ext cx="4475990" cy="3164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endParaRPr lang="it-IT"/>
          </a:p>
        </p:txBody>
      </p:sp>
      <p:sp>
        <p:nvSpPr>
          <p:cNvPr id="327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061392" y="4350019"/>
            <a:ext cx="4719375" cy="3491962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1191005" y="878422"/>
            <a:ext cx="4475990" cy="3164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endParaRPr lang="it-IT"/>
          </a:p>
        </p:txBody>
      </p:sp>
      <p:sp>
        <p:nvSpPr>
          <p:cNvPr id="327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061392" y="4350019"/>
            <a:ext cx="4719375" cy="3491962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1191006" y="878422"/>
            <a:ext cx="4463028" cy="315254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endParaRPr lang="it-IT"/>
          </a:p>
        </p:txBody>
      </p:sp>
      <p:sp>
        <p:nvSpPr>
          <p:cNvPr id="337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061392" y="4350019"/>
            <a:ext cx="4719375" cy="3491962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3"/>
          <p:cNvSpPr>
            <a:spLocks noGrp="1" noChangeArrowheads="1"/>
          </p:cNvSpPr>
          <p:nvPr>
            <p:ph type="sldNum" sz="quarter"/>
          </p:nvPr>
        </p:nvSpPr>
        <p:spPr>
          <a:xfrm>
            <a:off x="3884614" y="8685214"/>
            <a:ext cx="2971800" cy="457200"/>
          </a:xfrm>
          <a:prstGeom prst="rect">
            <a:avLst/>
          </a:prstGeom>
          <a:noFill/>
        </p:spPr>
        <p:txBody>
          <a:bodyPr lIns="91428" tIns="45715" rIns="91428" bIns="45715"/>
          <a:lstStyle/>
          <a:p>
            <a:fld id="{146E70DF-09AF-43A4-AFBC-665D843033C4}" type="slidenum">
              <a:rPr lang="it-IT"/>
              <a:pPr/>
              <a:t>38</a:t>
            </a:fld>
            <a:endParaRPr lang="it-IT"/>
          </a:p>
        </p:txBody>
      </p:sp>
      <p:sp>
        <p:nvSpPr>
          <p:cNvPr id="2355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428" tIns="45715" rIns="91428" bIns="45715" anchor="ctr"/>
          <a:lstStyle/>
          <a:p>
            <a:endParaRPr lang="it-IT"/>
          </a:p>
        </p:txBody>
      </p:sp>
      <p:sp>
        <p:nvSpPr>
          <p:cNvPr id="23556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14401" y="4343401"/>
            <a:ext cx="5003800" cy="4183063"/>
          </a:xfrm>
          <a:noFill/>
          <a:ln/>
        </p:spPr>
        <p:txBody>
          <a:bodyPr wrap="none" anchor="ctr"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1191005" y="878422"/>
            <a:ext cx="4475990" cy="3164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endParaRPr lang="it-IT"/>
          </a:p>
        </p:txBody>
      </p:sp>
      <p:sp>
        <p:nvSpPr>
          <p:cNvPr id="481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061392" y="4350019"/>
            <a:ext cx="4719375" cy="3491962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18/02/2019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18/02/2019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18/02/2019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18/02/2019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18/02/2019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18/02/2019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18/02/2019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18/02/2019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18/02/2019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18/02/2019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18/02/2019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18/02/2019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857224" y="714356"/>
            <a:ext cx="7772400" cy="1428760"/>
          </a:xfrm>
        </p:spPr>
        <p:txBody>
          <a:bodyPr>
            <a:noAutofit/>
          </a:bodyPr>
          <a:lstStyle/>
          <a:p>
            <a:r>
              <a:rPr lang="it-IT" sz="6000" b="1" dirty="0" smtClean="0">
                <a:solidFill>
                  <a:srgbClr val="FF0000"/>
                </a:solidFill>
              </a:rPr>
              <a:t>Valutare le competenze </a:t>
            </a:r>
            <a:endParaRPr lang="it-IT" sz="6000" b="1" dirty="0">
              <a:solidFill>
                <a:srgbClr val="FF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072066" y="4357694"/>
            <a:ext cx="3816424" cy="966782"/>
          </a:xfrm>
        </p:spPr>
        <p:txBody>
          <a:bodyPr>
            <a:normAutofit lnSpcReduction="10000"/>
          </a:bodyPr>
          <a:lstStyle/>
          <a:p>
            <a:r>
              <a:rPr lang="it-IT" sz="2800" dirty="0" smtClean="0"/>
              <a:t>Docente  </a:t>
            </a:r>
          </a:p>
          <a:p>
            <a:r>
              <a:rPr lang="it-IT" sz="2800" dirty="0" smtClean="0"/>
              <a:t>Loredana De Simone</a:t>
            </a:r>
            <a:endParaRPr lang="it-IT" sz="2800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857224" y="2000240"/>
            <a:ext cx="7772400" cy="999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it-IT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Formazione </a:t>
            </a:r>
            <a:r>
              <a:rPr lang="it-IT" sz="4400" dirty="0" err="1" smtClean="0">
                <a:latin typeface="+mj-lt"/>
                <a:ea typeface="+mj-ea"/>
                <a:cs typeface="+mj-cs"/>
              </a:rPr>
              <a:t>a.s.</a:t>
            </a:r>
            <a:r>
              <a:rPr lang="it-IT" sz="4400" dirty="0" smtClean="0">
                <a:latin typeface="+mj-lt"/>
                <a:ea typeface="+mj-ea"/>
                <a:cs typeface="+mj-cs"/>
              </a:rPr>
              <a:t> 2018/19</a:t>
            </a:r>
            <a:r>
              <a:rPr kumimoji="0" lang="it-IT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t-IT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it-IT" sz="4400" dirty="0" smtClean="0">
                <a:latin typeface="+mj-lt"/>
                <a:ea typeface="+mj-ea"/>
                <a:cs typeface="+mj-cs"/>
              </a:rPr>
              <a:t>’</a:t>
            </a:r>
            <a:r>
              <a:rPr kumimoji="0" lang="it-IT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t-IT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it-IT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106688" cy="11430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VALUTAZIONE FORMATIVA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1"/>
            <a:ext cx="3322712" cy="3124944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        </a:t>
            </a:r>
            <a:r>
              <a:rPr lang="it-IT" dirty="0" smtClean="0">
                <a:solidFill>
                  <a:srgbClr val="FF0000"/>
                </a:solidFill>
              </a:rPr>
              <a:t>SPIEGA </a:t>
            </a:r>
          </a:p>
          <a:p>
            <a:pPr>
              <a:buNone/>
            </a:pPr>
            <a:r>
              <a:rPr lang="it-IT" dirty="0" smtClean="0"/>
              <a:t>    il processo di apprendimento attraverso le informazioni, i dati raccolti </a:t>
            </a:r>
            <a:endParaRPr lang="it-IT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4860032" y="332656"/>
            <a:ext cx="31066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VALUTAZIONE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4400" dirty="0" smtClean="0">
                <a:latin typeface="+mj-lt"/>
                <a:ea typeface="+mj-ea"/>
                <a:cs typeface="+mj-cs"/>
              </a:rPr>
              <a:t>NARRATIVA</a:t>
            </a:r>
            <a:endParaRPr kumimoji="0" lang="it-IT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Segnaposto contenuto 2"/>
          <p:cNvSpPr txBox="1">
            <a:spLocks/>
          </p:cNvSpPr>
          <p:nvPr/>
        </p:nvSpPr>
        <p:spPr>
          <a:xfrm>
            <a:off x="4860032" y="1556792"/>
            <a:ext cx="3744416" cy="36724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  <a:r>
              <a:rPr kumimoji="0" lang="it-IT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INTERPRETA</a:t>
            </a:r>
            <a:endParaRPr lang="it-IT" sz="2800" dirty="0" smtClean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it-IT" sz="2800" dirty="0" smtClean="0"/>
              <a:t>      Riflette sugli apprendimenti, non sono solo giudicati (</a:t>
            </a:r>
            <a:r>
              <a:rPr lang="it-IT" sz="2800" dirty="0" err="1" smtClean="0"/>
              <a:t>sommativa</a:t>
            </a:r>
            <a:r>
              <a:rPr lang="it-IT" sz="2800" dirty="0" smtClean="0"/>
              <a:t>), né spiegati (formativa)  MA COMPRESI     </a:t>
            </a:r>
            <a:endParaRPr kumimoji="0" lang="it-IT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egnaposto contenuto 2"/>
          <p:cNvSpPr txBox="1">
            <a:spLocks/>
          </p:cNvSpPr>
          <p:nvPr/>
        </p:nvSpPr>
        <p:spPr>
          <a:xfrm>
            <a:off x="611560" y="5229200"/>
            <a:ext cx="3322712" cy="115212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CONOSCENZE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it-IT" sz="3200" dirty="0" smtClean="0">
                <a:solidFill>
                  <a:srgbClr val="FF0000"/>
                </a:solidFill>
              </a:rPr>
              <a:t>ABILITA’</a:t>
            </a:r>
            <a:r>
              <a:rPr kumimoji="0" lang="it-IT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it-IT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egnaposto contenuto 2"/>
          <p:cNvSpPr txBox="1">
            <a:spLocks/>
          </p:cNvSpPr>
          <p:nvPr/>
        </p:nvSpPr>
        <p:spPr>
          <a:xfrm>
            <a:off x="5004048" y="5317232"/>
            <a:ext cx="3744416" cy="106409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it-IT" sz="3200" dirty="0" smtClean="0">
                <a:solidFill>
                  <a:srgbClr val="FF0000"/>
                </a:solidFill>
              </a:rPr>
              <a:t>  VALUTAZIONE     METACOGNITIVA</a:t>
            </a:r>
            <a:endParaRPr kumimoji="0" lang="it-IT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egnaposto contenuto 2"/>
          <p:cNvSpPr txBox="1">
            <a:spLocks/>
          </p:cNvSpPr>
          <p:nvPr/>
        </p:nvSpPr>
        <p:spPr>
          <a:xfrm>
            <a:off x="5292080" y="4725144"/>
            <a:ext cx="3322712" cy="10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COMPETENZE</a:t>
            </a:r>
            <a:endParaRPr kumimoji="0" lang="it-IT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DUE APPROCCI IN CONTRASTO?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>
                <a:solidFill>
                  <a:srgbClr val="FF0000"/>
                </a:solidFill>
              </a:rPr>
              <a:t>QUANTITATIVO</a:t>
            </a:r>
          </a:p>
          <a:p>
            <a:pPr>
              <a:buNone/>
            </a:pPr>
            <a:r>
              <a:rPr lang="it-IT" dirty="0" smtClean="0"/>
              <a:t>Separazione tra valutato e valutatore</a:t>
            </a:r>
          </a:p>
          <a:p>
            <a:pPr>
              <a:buNone/>
            </a:pPr>
            <a:r>
              <a:rPr lang="it-IT" dirty="0" smtClean="0"/>
              <a:t>Presenta dei limiti:</a:t>
            </a:r>
          </a:p>
          <a:p>
            <a:r>
              <a:rPr lang="it-IT" dirty="0" smtClean="0"/>
              <a:t> la scelta delle prove oggettive</a:t>
            </a:r>
          </a:p>
          <a:p>
            <a:r>
              <a:rPr lang="it-IT" dirty="0" smtClean="0"/>
              <a:t>Descrizione finale del prodotto (misura cosa non spiega quantitativamente come e perché )</a:t>
            </a:r>
          </a:p>
          <a:p>
            <a:r>
              <a:rPr lang="it-IT" dirty="0" smtClean="0"/>
              <a:t>Frammentazione del sapere: poggiano sui comportamenti osservabili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t-IT" dirty="0" smtClean="0">
                <a:solidFill>
                  <a:srgbClr val="FF0000"/>
                </a:solidFill>
              </a:rPr>
              <a:t>QUALITATIVO</a:t>
            </a:r>
          </a:p>
          <a:p>
            <a:pPr>
              <a:buNone/>
            </a:pPr>
            <a:r>
              <a:rPr lang="it-IT" dirty="0" smtClean="0"/>
              <a:t>la conoscenza non è solo un fatto esteriore</a:t>
            </a:r>
          </a:p>
          <a:p>
            <a:pPr>
              <a:buNone/>
            </a:pPr>
            <a:r>
              <a:rPr lang="it-IT" dirty="0" smtClean="0"/>
              <a:t>La conoscenza è ciò che diviene consapevole, profondo, chiaro, interiore</a:t>
            </a:r>
          </a:p>
          <a:p>
            <a:pPr>
              <a:buNone/>
            </a:pPr>
            <a:r>
              <a:rPr lang="it-IT" dirty="0" smtClean="0"/>
              <a:t>La relazione docente/alunno è determinante</a:t>
            </a:r>
          </a:p>
          <a:p>
            <a:pPr>
              <a:buNone/>
            </a:pPr>
            <a:r>
              <a:rPr lang="it-IT" dirty="0" smtClean="0"/>
              <a:t>Il contesto è un tessuto di significanti</a:t>
            </a:r>
          </a:p>
          <a:p>
            <a:pPr>
              <a:buNone/>
            </a:pPr>
            <a:r>
              <a:rPr lang="it-IT" dirty="0" smtClean="0"/>
              <a:t>Apprendimento è costruzione attiva consapevole di conoscenze</a:t>
            </a:r>
          </a:p>
          <a:p>
            <a:pPr>
              <a:buNone/>
            </a:pPr>
            <a:r>
              <a:rPr lang="it-IT" b="1" dirty="0" smtClean="0">
                <a:solidFill>
                  <a:schemeClr val="accent1"/>
                </a:solidFill>
              </a:rPr>
              <a:t>La valutazione non solo SPIEGA il processo MA lo INTERPRETA attraverso i significati che lo stesso alunno gli attribuisce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Coniugare le dimensioni della</a:t>
            </a:r>
            <a:br>
              <a:rPr lang="it-IT" dirty="0" smtClean="0"/>
            </a:br>
            <a:r>
              <a:rPr lang="it-IT" dirty="0" smtClean="0"/>
              <a:t>valutazione  per competenze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/>
          <a:lstStyle/>
          <a:p>
            <a:endParaRPr lang="it-IT" dirty="0" smtClean="0"/>
          </a:p>
          <a:p>
            <a:r>
              <a:rPr lang="it-IT" dirty="0" smtClean="0"/>
              <a:t>SOGGETTIVA: AUTOVALUTATIVA </a:t>
            </a:r>
          </a:p>
          <a:p>
            <a:r>
              <a:rPr lang="it-IT" dirty="0" smtClean="0"/>
              <a:t>OGGETTIVA: ISTANZA EMPIRICA- EPISTEMOLOGICA</a:t>
            </a:r>
          </a:p>
          <a:p>
            <a:r>
              <a:rPr lang="it-IT" dirty="0" smtClean="0"/>
              <a:t>INTERSOGGETTIVA: DIMENSIONE SOCIALE </a:t>
            </a:r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1" y="313"/>
          <a:ext cx="9144000" cy="6948772"/>
        </p:xfrm>
        <a:graphic>
          <a:graphicData uri="http://schemas.openxmlformats.org/drawingml/2006/table">
            <a:tbl>
              <a:tblPr/>
              <a:tblGrid>
                <a:gridCol w="4736519"/>
                <a:gridCol w="4407481"/>
              </a:tblGrid>
              <a:tr h="3039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Dimensioni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Strumenti e modalità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6185">
                <a:tc>
                  <a:txBody>
                    <a:bodyPr/>
                    <a:lstStyle/>
                    <a:p>
                      <a:pPr marL="514350" indent="-514350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it-IT" sz="28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Soggettiva</a:t>
                      </a:r>
                      <a:r>
                        <a:rPr lang="it-IT" sz="18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it-IT" sz="24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istanza soggettiva.</a:t>
                      </a:r>
                      <a:r>
                        <a:rPr lang="it-IT" sz="18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it-IT" sz="2000" b="1" dirty="0" smtClean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514350" indent="-51435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it-IT" sz="20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Si </a:t>
                      </a:r>
                      <a:r>
                        <a:rPr lang="it-IT" sz="20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basa su:</a:t>
                      </a:r>
                      <a:endParaRPr lang="it-IT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it-IT" sz="20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autovalutazione,  autoregolazione </a:t>
                      </a:r>
                      <a:r>
                        <a:rPr lang="it-IT" sz="2000" b="1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metacognizione</a:t>
                      </a:r>
                      <a:r>
                        <a:rPr lang="it-IT" sz="20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it-IT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u="sng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Significato per gli allievi</a:t>
                      </a:r>
                      <a:endParaRPr lang="it-IT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dirty="0"/>
                        <a:t>Diari di bordo, riflessioni a margine del lavoro svolto, tutte le attività utili per descrivere le strategie utilizzate.</a:t>
                      </a: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41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8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2.Oggettiva</a:t>
                      </a:r>
                      <a:r>
                        <a:rPr lang="it-IT" sz="28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it-IT" sz="24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istanza empirica</a:t>
                      </a:r>
                      <a:r>
                        <a:rPr lang="it-IT" sz="28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8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20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Si basa su:</a:t>
                      </a:r>
                      <a:endParaRPr lang="it-IT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it-IT" sz="20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evidenze osservabili e classificabili.</a:t>
                      </a:r>
                      <a:endParaRPr lang="it-IT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u="sng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Significato per i docenti</a:t>
                      </a:r>
                      <a:endParaRPr lang="it-IT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dirty="0" smtClean="0"/>
                        <a:t>Come si possono documentare i processi di apprendimento?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dirty="0" smtClean="0"/>
                        <a:t>Prove </a:t>
                      </a:r>
                      <a:r>
                        <a:rPr lang="it-IT" dirty="0"/>
                        <a:t>di varia natura: test, questionari a risposta chiusa ed aperta, problemi, elaborati scritti, soluzione di problemi</a:t>
                      </a:r>
                      <a:r>
                        <a:rPr lang="it-IT" dirty="0" smtClean="0"/>
                        <a:t>.,</a:t>
                      </a:r>
                      <a:r>
                        <a:rPr lang="it-IT" baseline="0" dirty="0" smtClean="0"/>
                        <a:t> compiti di prestazione</a:t>
                      </a:r>
                      <a:endParaRPr lang="it-IT" dirty="0" smtClean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dirty="0" smtClean="0"/>
                        <a:t>Debbono </a:t>
                      </a:r>
                      <a:r>
                        <a:rPr lang="it-IT" dirty="0"/>
                        <a:t>essere elaborate in modo da poter valutare conoscenze, abilità ed atteggiamenti.</a:t>
                      </a: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33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8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3.Intersoggettiva:</a:t>
                      </a:r>
                      <a:r>
                        <a:rPr lang="it-IT" sz="28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it-IT" sz="20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stanza sociale</a:t>
                      </a:r>
                      <a:r>
                        <a:rPr lang="it-IT" sz="20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it-IT" sz="2800" b="1" dirty="0" smtClean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8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20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Si basa su:</a:t>
                      </a:r>
                      <a:endParaRPr lang="it-IT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it-IT" sz="20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osservazioni</a:t>
                      </a:r>
                      <a:endParaRPr lang="it-IT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u="sng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Significato per la dinamica di classe</a:t>
                      </a:r>
                      <a:endParaRPr lang="it-IT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dirty="0" smtClean="0"/>
                        <a:t>Griglie </a:t>
                      </a:r>
                      <a:r>
                        <a:rPr lang="it-IT" dirty="0"/>
                        <a:t>di osservazioni relative a: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dirty="0"/>
                        <a:t>capacità di lavorare in team, abilità relazionali e comunicative, rispetto delle regole, intelligenza sociale...</a:t>
                      </a: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620688"/>
            <a:ext cx="8929718" cy="5505475"/>
          </a:xfrm>
        </p:spPr>
        <p:txBody>
          <a:bodyPr>
            <a:normAutofit/>
          </a:bodyPr>
          <a:lstStyle/>
          <a:p>
            <a:r>
              <a:rPr lang="it-IT" b="1" u="sng" dirty="0" smtClean="0"/>
              <a:t>Aspetti da prendere in considerazione</a:t>
            </a:r>
            <a:endParaRPr lang="it-IT" dirty="0" smtClean="0"/>
          </a:p>
          <a:p>
            <a:pPr lvl="0"/>
            <a:r>
              <a:rPr lang="it-IT" b="1" u="sng" dirty="0" smtClean="0"/>
              <a:t>Dimensioni</a:t>
            </a:r>
            <a:r>
              <a:rPr lang="it-IT" b="1" i="1" u="sng" dirty="0" smtClean="0"/>
              <a:t>: </a:t>
            </a:r>
            <a:r>
              <a:rPr lang="it-IT" b="1" i="1" dirty="0" smtClean="0"/>
              <a:t>rapportate alle caratteristiche delle competenze.</a:t>
            </a:r>
            <a:endParaRPr lang="it-IT" dirty="0" smtClean="0"/>
          </a:p>
          <a:p>
            <a:pPr lvl="0"/>
            <a:r>
              <a:rPr lang="it-IT" b="1" u="sng" dirty="0" smtClean="0"/>
              <a:t>Criteri: </a:t>
            </a:r>
            <a:r>
              <a:rPr lang="it-IT" b="1" i="1" dirty="0" smtClean="0"/>
              <a:t>considerati come elementi di giudizio.</a:t>
            </a:r>
            <a:endParaRPr lang="it-IT" dirty="0" smtClean="0"/>
          </a:p>
          <a:p>
            <a:pPr lvl="0"/>
            <a:r>
              <a:rPr lang="it-IT" b="1" u="sng" dirty="0" smtClean="0"/>
              <a:t>Indicatori/Descrittori:  </a:t>
            </a:r>
            <a:r>
              <a:rPr lang="it-IT" b="1" i="1" dirty="0" smtClean="0"/>
              <a:t>quelli utili per preparare prove di verifica per far emergere  le evidenze.</a:t>
            </a:r>
            <a:endParaRPr lang="it-IT" dirty="0" smtClean="0"/>
          </a:p>
          <a:p>
            <a:pPr lvl="0"/>
            <a:r>
              <a:rPr lang="it-IT" b="1" u="sng" dirty="0" smtClean="0"/>
              <a:t>Livelli: </a:t>
            </a:r>
            <a:r>
              <a:rPr lang="it-IT" b="1" i="1" dirty="0" smtClean="0"/>
              <a:t>quale grado (</a:t>
            </a:r>
            <a:r>
              <a:rPr lang="it-IT" b="1" i="1" dirty="0" smtClean="0"/>
              <a:t>livello)di raggiungimento</a:t>
            </a:r>
            <a:r>
              <a:rPr lang="it-IT" b="1" i="1" dirty="0" smtClean="0"/>
              <a:t>.</a:t>
            </a: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11560" y="1052736"/>
            <a:ext cx="8229600" cy="4176464"/>
          </a:xfrm>
        </p:spPr>
        <p:txBody>
          <a:bodyPr>
            <a:normAutofit/>
          </a:bodyPr>
          <a:lstStyle/>
          <a:p>
            <a:r>
              <a:rPr lang="it-IT" sz="3100" b="1" dirty="0" smtClean="0"/>
              <a:t/>
            </a:r>
            <a:br>
              <a:rPr lang="it-IT" sz="3100" b="1" dirty="0" smtClean="0"/>
            </a:br>
            <a:r>
              <a:rPr lang="it-IT" sz="3100" b="1" dirty="0" smtClean="0"/>
              <a:t/>
            </a:r>
            <a:br>
              <a:rPr lang="it-IT" sz="3100" b="1" dirty="0" smtClean="0"/>
            </a:br>
            <a:r>
              <a:rPr lang="it-IT" sz="3100" b="1" dirty="0" smtClean="0"/>
              <a:t>Le RUBRICHE Valutative descrivono </a:t>
            </a:r>
            <a:r>
              <a:rPr lang="it-IT" sz="3100" dirty="0" smtClean="0"/>
              <a:t/>
            </a:r>
            <a:br>
              <a:rPr lang="it-IT" sz="3100" dirty="0" smtClean="0"/>
            </a:br>
            <a:r>
              <a:rPr lang="it-IT" sz="3100" b="1" dirty="0" smtClean="0"/>
              <a:t>i livelli di padronanza di una competenza. 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sz="3600" b="1" dirty="0" smtClean="0"/>
              <a:t>È  utile avvalersene per valutare </a:t>
            </a:r>
            <a:r>
              <a:rPr lang="it-IT" sz="3600" dirty="0" smtClean="0"/>
              <a:t/>
            </a:r>
            <a:br>
              <a:rPr lang="it-IT" sz="3600" dirty="0" smtClean="0"/>
            </a:br>
            <a:r>
              <a:rPr lang="it-IT" sz="3600" b="1" dirty="0" smtClean="0"/>
              <a:t>la comprensione profonda.</a:t>
            </a:r>
            <a:r>
              <a:rPr lang="it-IT" sz="3600" dirty="0" smtClean="0"/>
              <a:t/>
            </a:r>
            <a:br>
              <a:rPr lang="it-IT" sz="3600" dirty="0" smtClean="0"/>
            </a:br>
            <a:endParaRPr lang="it-IT" sz="3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642910" y="2143116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it-IT" b="1" u="sng" dirty="0" smtClean="0"/>
              <a:t/>
            </a:r>
            <a:br>
              <a:rPr lang="it-IT" b="1" u="sng" dirty="0" smtClean="0"/>
            </a:br>
            <a:r>
              <a:rPr lang="it-IT" sz="4900" b="1" u="sng" dirty="0" smtClean="0"/>
              <a:t>Esempio di valutazione per livelli </a:t>
            </a:r>
            <a:br>
              <a:rPr lang="it-IT" sz="4900" b="1" u="sng" dirty="0" smtClean="0"/>
            </a:br>
            <a:r>
              <a:rPr lang="it-IT" sz="4900" b="1" u="sng" dirty="0" smtClean="0"/>
              <a:t>Dimensione </a:t>
            </a:r>
            <a:r>
              <a:rPr lang="it-IT" sz="4900" b="1" u="sng" dirty="0" smtClean="0"/>
              <a:t>1- </a:t>
            </a:r>
            <a:br>
              <a:rPr lang="it-IT" sz="4900" b="1" u="sng" dirty="0" smtClean="0"/>
            </a:br>
            <a:r>
              <a:rPr lang="it-IT" sz="4900" b="1" u="sng" dirty="0" smtClean="0"/>
              <a:t>Area dell</a:t>
            </a:r>
            <a:r>
              <a:rPr lang="it-IT" sz="4900" b="1" u="sng" dirty="0" smtClean="0"/>
              <a:t>a </a:t>
            </a:r>
            <a:r>
              <a:rPr lang="it-IT" sz="4900" b="1" u="sng" dirty="0" smtClean="0"/>
              <a:t>Soggettività </a:t>
            </a:r>
            <a:r>
              <a:rPr lang="it-IT" sz="7300" dirty="0" smtClean="0"/>
              <a:t/>
            </a:r>
            <a:br>
              <a:rPr lang="it-IT" sz="7300" dirty="0" smtClean="0"/>
            </a:br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500034" y="71414"/>
          <a:ext cx="8143933" cy="6429394"/>
        </p:xfrm>
        <a:graphic>
          <a:graphicData uri="http://schemas.openxmlformats.org/drawingml/2006/table">
            <a:tbl>
              <a:tblPr/>
              <a:tblGrid>
                <a:gridCol w="2711549"/>
                <a:gridCol w="2711549"/>
                <a:gridCol w="2720835"/>
              </a:tblGrid>
              <a:tr h="7211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800" b="1" u="none" strike="noStrike" kern="50" dirty="0">
                          <a:latin typeface="Times New Roman"/>
                          <a:ea typeface="Andale Sans UI"/>
                          <a:cs typeface="Times New Roman"/>
                        </a:rPr>
                        <a:t>Dimensioni</a:t>
                      </a:r>
                      <a:endParaRPr lang="it-IT" sz="2000" u="none" strike="noStrike" kern="50" dirty="0">
                        <a:latin typeface="Times New Roman"/>
                        <a:ea typeface="Andale Sans UI"/>
                        <a:cs typeface="Times New Roman"/>
                      </a:endParaRPr>
                    </a:p>
                  </a:txBody>
                  <a:tcPr marL="10315" marR="10315" marT="10315" marB="103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800" b="1" u="none" strike="noStrike" kern="50" dirty="0">
                          <a:latin typeface="Times New Roman"/>
                          <a:ea typeface="Andale Sans UI"/>
                          <a:cs typeface="Times New Roman"/>
                        </a:rPr>
                        <a:t>Criteri</a:t>
                      </a:r>
                      <a:endParaRPr lang="it-IT" sz="2000" u="none" strike="noStrike" kern="50" dirty="0">
                        <a:latin typeface="Times New Roman"/>
                        <a:ea typeface="Andale Sans UI"/>
                        <a:cs typeface="Times New Roman"/>
                      </a:endParaRPr>
                    </a:p>
                  </a:txBody>
                  <a:tcPr marL="10315" marR="10315" marT="10315" marB="103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800" b="1" u="none" strike="noStrike" kern="50" dirty="0">
                          <a:latin typeface="Times New Roman"/>
                          <a:ea typeface="Andale Sans UI"/>
                          <a:cs typeface="Times New Roman"/>
                        </a:rPr>
                        <a:t>Indicatori</a:t>
                      </a:r>
                      <a:endParaRPr lang="it-IT" sz="2000" u="none" strike="noStrike" kern="50" dirty="0">
                        <a:latin typeface="Times New Roman"/>
                        <a:ea typeface="Andale Sans UI"/>
                        <a:cs typeface="Times New Roman"/>
                      </a:endParaRPr>
                    </a:p>
                  </a:txBody>
                  <a:tcPr marL="10315" marR="10315" marT="10315" marB="103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03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kern="50" dirty="0">
                          <a:solidFill>
                            <a:srgbClr val="FF0000"/>
                          </a:solidFill>
                          <a:latin typeface="Times New Roman"/>
                          <a:ea typeface="Andale Sans UI"/>
                          <a:cs typeface="Times New Roman"/>
                        </a:rPr>
                        <a:t>Capacità di descrivere i propri processi mentali</a:t>
                      </a:r>
                      <a:endParaRPr lang="it-IT" sz="1100" kern="50" dirty="0">
                        <a:latin typeface="Times New Roman"/>
                        <a:ea typeface="Andale Sans UI"/>
                        <a:cs typeface="Times New Roman"/>
                      </a:endParaRPr>
                    </a:p>
                  </a:txBody>
                  <a:tcPr marL="10315" marR="10315" marT="10315" marB="103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kern="50" dirty="0">
                          <a:solidFill>
                            <a:srgbClr val="280099"/>
                          </a:solidFill>
                          <a:latin typeface="Times New Roman"/>
                          <a:ea typeface="Andale Sans UI"/>
                          <a:cs typeface="Times New Roman"/>
                        </a:rPr>
                        <a:t>-comprendere la sequenza dei processi</a:t>
                      </a:r>
                      <a:endParaRPr lang="it-IT" sz="1100" kern="50" dirty="0">
                        <a:latin typeface="Times New Roman"/>
                        <a:ea typeface="Andale Sans U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kern="50" dirty="0">
                          <a:solidFill>
                            <a:srgbClr val="280099"/>
                          </a:solidFill>
                          <a:latin typeface="Times New Roman"/>
                          <a:ea typeface="Andale Sans UI"/>
                          <a:cs typeface="Times New Roman"/>
                        </a:rPr>
                        <a:t>-riconoscere i processi</a:t>
                      </a:r>
                      <a:endParaRPr lang="it-IT" sz="1100" kern="50" dirty="0">
                        <a:latin typeface="Times New Roman"/>
                        <a:ea typeface="Andale Sans UI"/>
                        <a:cs typeface="Times New Roman"/>
                      </a:endParaRPr>
                    </a:p>
                  </a:txBody>
                  <a:tcPr marL="10315" marR="10315" marT="10315" marB="103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kern="50" dirty="0">
                          <a:solidFill>
                            <a:srgbClr val="00AE00"/>
                          </a:solidFill>
                          <a:latin typeface="Times New Roman"/>
                          <a:ea typeface="Andale Sans UI"/>
                          <a:cs typeface="Times New Roman"/>
                        </a:rPr>
                        <a:t>-sa ricostruire verbalmente un proprio ragionamento</a:t>
                      </a:r>
                      <a:endParaRPr lang="it-IT" sz="1100" kern="50" dirty="0">
                        <a:latin typeface="Times New Roman"/>
                        <a:ea typeface="Andale Sans U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kern="50" dirty="0">
                          <a:solidFill>
                            <a:srgbClr val="00AE00"/>
                          </a:solidFill>
                          <a:latin typeface="Times New Roman"/>
                          <a:ea typeface="Andale Sans UI"/>
                          <a:cs typeface="Times New Roman"/>
                        </a:rPr>
                        <a:t>-riesce ad individuare i passaggi essenziali di un procedimento</a:t>
                      </a:r>
                      <a:endParaRPr lang="it-IT" sz="1100" kern="50" dirty="0">
                        <a:latin typeface="Times New Roman"/>
                        <a:ea typeface="Andale Sans UI"/>
                        <a:cs typeface="Times New Roman"/>
                      </a:endParaRPr>
                    </a:p>
                  </a:txBody>
                  <a:tcPr marL="10315" marR="10315" marT="10315" marB="103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03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kern="50" dirty="0">
                          <a:solidFill>
                            <a:srgbClr val="FF0000"/>
                          </a:solidFill>
                          <a:latin typeface="Times New Roman"/>
                          <a:ea typeface="Andale Sans UI"/>
                          <a:cs typeface="Times New Roman"/>
                        </a:rPr>
                        <a:t>Consapevolezza delle proprie scelte</a:t>
                      </a:r>
                      <a:endParaRPr lang="it-IT" sz="1100" kern="50" dirty="0">
                        <a:latin typeface="Times New Roman"/>
                        <a:ea typeface="Andale Sans UI"/>
                        <a:cs typeface="Times New Roman"/>
                      </a:endParaRPr>
                    </a:p>
                  </a:txBody>
                  <a:tcPr marL="10315" marR="10315" marT="10315" marB="103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kern="50">
                          <a:solidFill>
                            <a:srgbClr val="280099"/>
                          </a:solidFill>
                          <a:latin typeface="Times New Roman"/>
                          <a:ea typeface="Andale Sans UI"/>
                          <a:cs typeface="Times New Roman"/>
                        </a:rPr>
                        <a:t>-considerare le diverse alternative</a:t>
                      </a:r>
                      <a:endParaRPr lang="it-IT" sz="1100" kern="50">
                        <a:latin typeface="Times New Roman"/>
                        <a:ea typeface="Andale Sans U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kern="50">
                          <a:solidFill>
                            <a:srgbClr val="280099"/>
                          </a:solidFill>
                          <a:latin typeface="Times New Roman"/>
                          <a:ea typeface="Andale Sans UI"/>
                          <a:cs typeface="Times New Roman"/>
                        </a:rPr>
                        <a:t>-comprendere i vincoli di realtà della situazione</a:t>
                      </a:r>
                      <a:endParaRPr lang="it-IT" sz="1100" kern="50">
                        <a:latin typeface="Times New Roman"/>
                        <a:ea typeface="Andale Sans UI"/>
                        <a:cs typeface="Times New Roman"/>
                      </a:endParaRPr>
                    </a:p>
                  </a:txBody>
                  <a:tcPr marL="10315" marR="10315" marT="10315" marB="103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kern="50" dirty="0">
                          <a:solidFill>
                            <a:srgbClr val="00AE00"/>
                          </a:solidFill>
                          <a:latin typeface="Times New Roman"/>
                          <a:ea typeface="Andale Sans UI"/>
                          <a:cs typeface="Times New Roman"/>
                        </a:rPr>
                        <a:t>-riconosce possibili alternative al suo procedimento</a:t>
                      </a:r>
                      <a:endParaRPr lang="it-IT" sz="1100" kern="50" dirty="0">
                        <a:latin typeface="Times New Roman"/>
                        <a:ea typeface="Andale Sans U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kern="50" dirty="0">
                          <a:solidFill>
                            <a:srgbClr val="00AE00"/>
                          </a:solidFill>
                          <a:latin typeface="Times New Roman"/>
                          <a:ea typeface="Andale Sans UI"/>
                          <a:cs typeface="Times New Roman"/>
                        </a:rPr>
                        <a:t>-individua i vincoli che condizionano la sua prestazione</a:t>
                      </a:r>
                      <a:endParaRPr lang="it-IT" sz="1100" kern="50" dirty="0">
                        <a:latin typeface="Times New Roman"/>
                        <a:ea typeface="Andale Sans UI"/>
                        <a:cs typeface="Times New Roman"/>
                      </a:endParaRPr>
                    </a:p>
                  </a:txBody>
                  <a:tcPr marL="10315" marR="10315" marT="10315" marB="103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03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kern="50" dirty="0">
                          <a:solidFill>
                            <a:srgbClr val="FF0000"/>
                          </a:solidFill>
                          <a:latin typeface="Times New Roman"/>
                          <a:ea typeface="Andale Sans UI"/>
                          <a:cs typeface="Times New Roman"/>
                        </a:rPr>
                        <a:t>Attribuzione del successo/insuccesso</a:t>
                      </a:r>
                      <a:endParaRPr lang="it-IT" sz="1100" kern="50" dirty="0">
                        <a:latin typeface="Times New Roman"/>
                        <a:ea typeface="Andale Sans UI"/>
                        <a:cs typeface="Times New Roman"/>
                      </a:endParaRPr>
                    </a:p>
                  </a:txBody>
                  <a:tcPr marL="10315" marR="10315" marT="10315" marB="103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kern="50" dirty="0">
                          <a:solidFill>
                            <a:srgbClr val="280099"/>
                          </a:solidFill>
                          <a:latin typeface="Times New Roman"/>
                          <a:ea typeface="Andale Sans UI"/>
                          <a:cs typeface="Times New Roman"/>
                        </a:rPr>
                        <a:t>-riconoscere i motivi interni/esterni</a:t>
                      </a:r>
                      <a:endParaRPr lang="it-IT" sz="1100" kern="50" dirty="0">
                        <a:latin typeface="Times New Roman"/>
                        <a:ea typeface="Andale Sans U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kern="50" dirty="0">
                          <a:solidFill>
                            <a:srgbClr val="280099"/>
                          </a:solidFill>
                          <a:latin typeface="Times New Roman"/>
                          <a:ea typeface="Andale Sans UI"/>
                          <a:cs typeface="Times New Roman"/>
                        </a:rPr>
                        <a:t>-comprendere l'incidenza dei diversi motivi</a:t>
                      </a:r>
                      <a:endParaRPr lang="it-IT" sz="1100" kern="50" dirty="0">
                        <a:latin typeface="Times New Roman"/>
                        <a:ea typeface="Andale Sans UI"/>
                        <a:cs typeface="Times New Roman"/>
                      </a:endParaRPr>
                    </a:p>
                  </a:txBody>
                  <a:tcPr marL="10315" marR="10315" marT="10315" marB="103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kern="50" dirty="0">
                          <a:solidFill>
                            <a:srgbClr val="00AE00"/>
                          </a:solidFill>
                          <a:latin typeface="Times New Roman"/>
                          <a:ea typeface="Andale Sans UI"/>
                          <a:cs typeface="Times New Roman"/>
                        </a:rPr>
                        <a:t>-individua i fattori interni ed esterni che condizionano la sua prestazione</a:t>
                      </a:r>
                      <a:endParaRPr lang="it-IT" sz="1100" kern="50" dirty="0">
                        <a:latin typeface="Times New Roman"/>
                        <a:ea typeface="Andale Sans U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kern="50" dirty="0">
                          <a:solidFill>
                            <a:srgbClr val="00AE00"/>
                          </a:solidFill>
                          <a:latin typeface="Times New Roman"/>
                          <a:ea typeface="Andale Sans UI"/>
                          <a:cs typeface="Times New Roman"/>
                        </a:rPr>
                        <a:t>-riconosce il ruolo di entrambi i fattori</a:t>
                      </a:r>
                      <a:endParaRPr lang="it-IT" sz="1100" kern="50" dirty="0">
                        <a:latin typeface="Times New Roman"/>
                        <a:ea typeface="Andale Sans UI"/>
                        <a:cs typeface="Times New Roman"/>
                      </a:endParaRPr>
                    </a:p>
                  </a:txBody>
                  <a:tcPr marL="10315" marR="10315" marT="10315" marB="103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72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kern="50">
                          <a:solidFill>
                            <a:srgbClr val="FF0000"/>
                          </a:solidFill>
                          <a:latin typeface="Times New Roman"/>
                          <a:ea typeface="Andale Sans UI"/>
                          <a:cs typeface="Times New Roman"/>
                        </a:rPr>
                        <a:t>Capacità di correggersi autonomamente</a:t>
                      </a:r>
                      <a:endParaRPr lang="it-IT" sz="1100" kern="50">
                        <a:latin typeface="Times New Roman"/>
                        <a:ea typeface="Andale Sans UI"/>
                        <a:cs typeface="Times New Roman"/>
                      </a:endParaRPr>
                    </a:p>
                  </a:txBody>
                  <a:tcPr marL="10315" marR="10315" marT="10315" marB="103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kern="50">
                          <a:solidFill>
                            <a:srgbClr val="280099"/>
                          </a:solidFill>
                          <a:latin typeface="Times New Roman"/>
                          <a:ea typeface="Andale Sans UI"/>
                          <a:cs typeface="Times New Roman"/>
                        </a:rPr>
                        <a:t>-saper ritornare sul proprio processo mentale</a:t>
                      </a:r>
                      <a:endParaRPr lang="it-IT" sz="1100" kern="50">
                        <a:latin typeface="Times New Roman"/>
                        <a:ea typeface="Andale Sans U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kern="50">
                          <a:solidFill>
                            <a:srgbClr val="280099"/>
                          </a:solidFill>
                          <a:latin typeface="Times New Roman"/>
                          <a:ea typeface="Andale Sans UI"/>
                          <a:cs typeface="Times New Roman"/>
                        </a:rPr>
                        <a:t>-individuare i propri errori</a:t>
                      </a:r>
                      <a:endParaRPr lang="it-IT" sz="1100" kern="50">
                        <a:latin typeface="Times New Roman"/>
                        <a:ea typeface="Andale Sans UI"/>
                        <a:cs typeface="Times New Roman"/>
                      </a:endParaRPr>
                    </a:p>
                  </a:txBody>
                  <a:tcPr marL="10315" marR="10315" marT="10315" marB="103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kern="50" dirty="0">
                          <a:solidFill>
                            <a:srgbClr val="00AE00"/>
                          </a:solidFill>
                          <a:latin typeface="Times New Roman"/>
                          <a:ea typeface="Andale Sans UI"/>
                          <a:cs typeface="Times New Roman"/>
                        </a:rPr>
                        <a:t>-riformula a posteriori il proprio procedimento</a:t>
                      </a:r>
                      <a:endParaRPr lang="it-IT" sz="1100" kern="50" dirty="0">
                        <a:latin typeface="Times New Roman"/>
                        <a:ea typeface="Andale Sans U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kern="50" dirty="0">
                          <a:solidFill>
                            <a:srgbClr val="00AE00"/>
                          </a:solidFill>
                          <a:latin typeface="Times New Roman"/>
                          <a:ea typeface="Andale Sans UI"/>
                          <a:cs typeface="Times New Roman"/>
                        </a:rPr>
                        <a:t>-riesce ad individuare i punti critici</a:t>
                      </a:r>
                      <a:endParaRPr lang="it-IT" sz="1100" kern="50" dirty="0">
                        <a:latin typeface="Times New Roman"/>
                        <a:ea typeface="Andale Sans U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kern="50" dirty="0">
                          <a:solidFill>
                            <a:srgbClr val="00AE00"/>
                          </a:solidFill>
                          <a:latin typeface="Times New Roman"/>
                          <a:ea typeface="Andale Sans UI"/>
                          <a:cs typeface="Times New Roman"/>
                        </a:rPr>
                        <a:t>prova a correggere gli errori  con soluzioni diverse</a:t>
                      </a:r>
                      <a:endParaRPr lang="it-IT" sz="1100" kern="50" dirty="0">
                        <a:latin typeface="Times New Roman"/>
                        <a:ea typeface="Andale Sans UI"/>
                        <a:cs typeface="Times New Roman"/>
                      </a:endParaRPr>
                    </a:p>
                  </a:txBody>
                  <a:tcPr marL="10315" marR="10315" marT="10315" marB="103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it-IT" b="1" dirty="0" smtClean="0"/>
              <a:t>La Rubrica Valutativa  delle </a:t>
            </a:r>
            <a:r>
              <a:rPr lang="it-IT" b="1" dirty="0" smtClean="0"/>
              <a:t>competenze</a:t>
            </a:r>
            <a:br>
              <a:rPr lang="it-IT" b="1" dirty="0" smtClean="0"/>
            </a:br>
            <a:r>
              <a:rPr lang="it-IT" b="1" dirty="0" smtClean="0"/>
              <a:t>esempio di livelli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285720" y="1397000"/>
          <a:ext cx="8858280" cy="4925640"/>
        </p:xfrm>
        <a:graphic>
          <a:graphicData uri="http://schemas.openxmlformats.org/drawingml/2006/table">
            <a:tbl>
              <a:tblPr/>
              <a:tblGrid>
                <a:gridCol w="1571636"/>
                <a:gridCol w="7286644"/>
              </a:tblGrid>
              <a:tr h="12721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400" kern="50" dirty="0">
                          <a:latin typeface="Times New Roman"/>
                          <a:ea typeface="Andale Sans UI"/>
                          <a:cs typeface="Times New Roman"/>
                        </a:rPr>
                        <a:t>A-Avanzato (eccellente)</a:t>
                      </a:r>
                      <a:endParaRPr lang="it-IT" sz="1100" kern="50" dirty="0">
                        <a:latin typeface="Times New Roman"/>
                        <a:ea typeface="Andale Sans UI"/>
                        <a:cs typeface="Times New Roman"/>
                      </a:endParaRPr>
                    </a:p>
                  </a:txBody>
                  <a:tcPr marL="21345" marR="21345" marT="21345" marB="2134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400" i="1" kern="50" dirty="0">
                          <a:latin typeface="Times New Roman"/>
                          <a:ea typeface="Andale Sans UI"/>
                          <a:cs typeface="Times New Roman"/>
                        </a:rPr>
                        <a:t>L'alunno svolge compiti e risolve problemi complessi, mostrando padronanza nell'uso delle conoscenze e delle abilità; propone e sostiene le proprie opinioni e assume in modo responsabile decisioni consapevoli.</a:t>
                      </a:r>
                      <a:endParaRPr lang="it-IT" sz="1100" kern="50" dirty="0">
                        <a:latin typeface="Times New Roman"/>
                        <a:ea typeface="Andale Sans UI"/>
                        <a:cs typeface="Times New Roman"/>
                      </a:endParaRPr>
                    </a:p>
                  </a:txBody>
                  <a:tcPr marL="21345" marR="21345" marT="21345" marB="2134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72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400" kern="50">
                          <a:latin typeface="Times New Roman"/>
                          <a:ea typeface="Andale Sans UI"/>
                          <a:cs typeface="Times New Roman"/>
                        </a:rPr>
                        <a:t>B-Intermedio</a:t>
                      </a:r>
                      <a:endParaRPr lang="it-IT" sz="1100" kern="50">
                        <a:latin typeface="Times New Roman"/>
                        <a:ea typeface="Andale Sans U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400" kern="50">
                          <a:latin typeface="Times New Roman"/>
                          <a:ea typeface="Andale Sans UI"/>
                          <a:cs typeface="Times New Roman"/>
                        </a:rPr>
                        <a:t>(buono)</a:t>
                      </a:r>
                      <a:endParaRPr lang="it-IT" sz="1100" kern="50">
                        <a:latin typeface="Times New Roman"/>
                        <a:ea typeface="Andale Sans UI"/>
                        <a:cs typeface="Times New Roman"/>
                      </a:endParaRPr>
                    </a:p>
                  </a:txBody>
                  <a:tcPr marL="21345" marR="21345" marT="21345" marB="2134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400" i="1" kern="50" dirty="0">
                          <a:latin typeface="Times New Roman"/>
                          <a:ea typeface="Andale Sans UI"/>
                          <a:cs typeface="Times New Roman"/>
                        </a:rPr>
                        <a:t>L'alunno svolge compiti e risolve problemi in situazioni nuove, compie scelte consapevoli, mostrando di saper utilizzare le conoscenze e le abilità acquisite.</a:t>
                      </a:r>
                      <a:endParaRPr lang="it-IT" sz="1100" kern="50" dirty="0">
                        <a:latin typeface="Times New Roman"/>
                        <a:ea typeface="Andale Sans UI"/>
                        <a:cs typeface="Times New Roman"/>
                      </a:endParaRPr>
                    </a:p>
                  </a:txBody>
                  <a:tcPr marL="21345" marR="21345" marT="21345" marB="2134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72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400" kern="50">
                          <a:latin typeface="Times New Roman"/>
                          <a:ea typeface="Andale Sans UI"/>
                          <a:cs typeface="Times New Roman"/>
                        </a:rPr>
                        <a:t>C-Base</a:t>
                      </a:r>
                      <a:endParaRPr lang="it-IT" sz="1100" kern="50">
                        <a:latin typeface="Times New Roman"/>
                        <a:ea typeface="Andale Sans U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400" kern="50">
                          <a:latin typeface="Times New Roman"/>
                          <a:ea typeface="Andale Sans UI"/>
                          <a:cs typeface="Times New Roman"/>
                        </a:rPr>
                        <a:t>(sufficiente)</a:t>
                      </a:r>
                      <a:endParaRPr lang="it-IT" sz="1100" kern="50">
                        <a:latin typeface="Times New Roman"/>
                        <a:ea typeface="Andale Sans UI"/>
                        <a:cs typeface="Times New Roman"/>
                      </a:endParaRPr>
                    </a:p>
                  </a:txBody>
                  <a:tcPr marL="21345" marR="21345" marT="21345" marB="2134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400" i="1" kern="50" dirty="0">
                          <a:latin typeface="Times New Roman"/>
                          <a:ea typeface="Andale Sans UI"/>
                          <a:cs typeface="Times New Roman"/>
                        </a:rPr>
                        <a:t>L'alunno svolge compiti semplici anche in situazioni nuove, mostrando di possedere conoscenze e abilità fondamentali e di saper applicare basilari regole e procedure apprese.</a:t>
                      </a:r>
                      <a:endParaRPr lang="it-IT" sz="1100" kern="50" dirty="0">
                        <a:latin typeface="Times New Roman"/>
                        <a:ea typeface="Andale Sans UI"/>
                        <a:cs typeface="Times New Roman"/>
                      </a:endParaRPr>
                    </a:p>
                  </a:txBody>
                  <a:tcPr marL="21345" marR="21345" marT="21345" marB="2134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74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400" kern="50">
                          <a:latin typeface="Times New Roman"/>
                          <a:ea typeface="Andale Sans UI"/>
                          <a:cs typeface="Times New Roman"/>
                        </a:rPr>
                        <a:t>D- Iniziale</a:t>
                      </a:r>
                      <a:endParaRPr lang="it-IT" sz="1100" kern="50">
                        <a:latin typeface="Times New Roman"/>
                        <a:ea typeface="Andale Sans U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400" kern="50">
                          <a:latin typeface="Times New Roman"/>
                          <a:ea typeface="Andale Sans UI"/>
                          <a:cs typeface="Times New Roman"/>
                        </a:rPr>
                        <a:t>(scarso)</a:t>
                      </a:r>
                      <a:endParaRPr lang="it-IT" sz="1100" kern="50">
                        <a:latin typeface="Times New Roman"/>
                        <a:ea typeface="Andale Sans UI"/>
                        <a:cs typeface="Times New Roman"/>
                      </a:endParaRPr>
                    </a:p>
                  </a:txBody>
                  <a:tcPr marL="21345" marR="21345" marT="21345" marB="2134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400" i="1" kern="50" dirty="0">
                          <a:latin typeface="Times New Roman"/>
                          <a:ea typeface="Andale Sans UI"/>
                          <a:cs typeface="Times New Roman"/>
                        </a:rPr>
                        <a:t>L'alunno, se opportunamente guidato, svolge compiti semplici in situazioni note.</a:t>
                      </a:r>
                      <a:endParaRPr lang="it-IT" sz="1100" kern="50" dirty="0">
                        <a:latin typeface="Times New Roman"/>
                        <a:ea typeface="Andale Sans UI"/>
                        <a:cs typeface="Times New Roman"/>
                      </a:endParaRPr>
                    </a:p>
                  </a:txBody>
                  <a:tcPr marL="21345" marR="21345" marT="21345" marB="2134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95536" y="548680"/>
            <a:ext cx="8424936" cy="194421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Valutazione      insegnamento</a:t>
            </a:r>
            <a:br>
              <a:rPr lang="it-IT" dirty="0" smtClean="0"/>
            </a:br>
            <a:r>
              <a:rPr lang="it-IT" dirty="0" smtClean="0"/>
              <a:t>Valutazione      qualità azione didattica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11560" y="3068960"/>
            <a:ext cx="8208912" cy="2569840"/>
          </a:xfrm>
        </p:spPr>
        <p:txBody>
          <a:bodyPr>
            <a:normAutofit/>
          </a:bodyPr>
          <a:lstStyle/>
          <a:p>
            <a:r>
              <a:rPr lang="it-IT" sz="5400" dirty="0" smtClean="0">
                <a:solidFill>
                  <a:srgbClr val="FF0000"/>
                </a:solidFill>
              </a:rPr>
              <a:t>Come attivare un’ efficace valutazione?</a:t>
            </a:r>
            <a:endParaRPr lang="it-IT" sz="5400" dirty="0">
              <a:solidFill>
                <a:srgbClr val="FF0000"/>
              </a:solidFill>
            </a:endParaRPr>
          </a:p>
        </p:txBody>
      </p:sp>
      <p:sp>
        <p:nvSpPr>
          <p:cNvPr id="4" name="Freccia a destra 3"/>
          <p:cNvSpPr/>
          <p:nvPr/>
        </p:nvSpPr>
        <p:spPr>
          <a:xfrm>
            <a:off x="4139952" y="980728"/>
            <a:ext cx="432048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200"/>
          </a:p>
        </p:txBody>
      </p:sp>
      <p:sp>
        <p:nvSpPr>
          <p:cNvPr id="5" name="Freccia a destra 4"/>
          <p:cNvSpPr/>
          <p:nvPr/>
        </p:nvSpPr>
        <p:spPr>
          <a:xfrm>
            <a:off x="3275856" y="1628800"/>
            <a:ext cx="432048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2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7158" y="2643182"/>
            <a:ext cx="8229600" cy="1143000"/>
          </a:xfrm>
        </p:spPr>
        <p:txBody>
          <a:bodyPr>
            <a:noAutofit/>
          </a:bodyPr>
          <a:lstStyle/>
          <a:p>
            <a:r>
              <a:rPr lang="it-IT" sz="4800" b="1" dirty="0" smtClean="0"/>
              <a:t>Esempio </a:t>
            </a:r>
            <a:br>
              <a:rPr lang="it-IT" sz="4800" b="1" dirty="0" smtClean="0"/>
            </a:br>
            <a:r>
              <a:rPr lang="it-IT" sz="4800" b="1" dirty="0" smtClean="0"/>
              <a:t>Dimensione 1</a:t>
            </a:r>
            <a:br>
              <a:rPr lang="it-IT" sz="4800" b="1" dirty="0" smtClean="0"/>
            </a:br>
            <a:r>
              <a:rPr lang="it-IT" sz="4800" b="1" dirty="0" smtClean="0"/>
              <a:t>autovalutazione dell’alunno </a:t>
            </a:r>
            <a:endParaRPr lang="it-IT" sz="48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214282" y="428605"/>
          <a:ext cx="8929717" cy="6396108"/>
        </p:xfrm>
        <a:graphic>
          <a:graphicData uri="http://schemas.openxmlformats.org/drawingml/2006/table">
            <a:tbl>
              <a:tblPr/>
              <a:tblGrid>
                <a:gridCol w="1571636"/>
                <a:gridCol w="2122950"/>
                <a:gridCol w="1670131"/>
                <a:gridCol w="1798812"/>
                <a:gridCol w="1766188"/>
              </a:tblGrid>
              <a:tr h="3492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Dimensioni</a:t>
                      </a:r>
                      <a:endParaRPr lang="it-IT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71" marR="342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Livello </a:t>
                      </a:r>
                      <a:r>
                        <a:rPr lang="it-IT" sz="20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</a:p>
                  </a:txBody>
                  <a:tcPr marL="34271" marR="342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Livello B</a:t>
                      </a:r>
                      <a:endParaRPr lang="it-IT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71" marR="342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Livello C</a:t>
                      </a:r>
                      <a:endParaRPr lang="it-IT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71" marR="342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Livello D</a:t>
                      </a:r>
                      <a:endParaRPr lang="it-IT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71" marR="342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12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Capacità di descrivere i propri processi mentali</a:t>
                      </a:r>
                      <a:endParaRPr lang="it-I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71" marR="342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Descrive analiticamente i processi mentali</a:t>
                      </a:r>
                      <a:r>
                        <a:rPr lang="it-IT" sz="1400" b="1" i="1" dirty="0">
                          <a:latin typeface="Calibri"/>
                          <a:ea typeface="Calibri"/>
                          <a:cs typeface="Times New Roman"/>
                        </a:rPr>
                        <a:t>  utilizzati per svolgere la prestazione, riferendoli all'obiettivo da raggiungere.</a:t>
                      </a:r>
                      <a:endParaRPr lang="it-I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71" marR="342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Descrive sinteticamente i processi mentali utilizzati per svolgere una prestazione, riferendoli all'obiettivo da raggiungere</a:t>
                      </a:r>
                      <a:endParaRPr lang="it-I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71" marR="342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Descrive i modelli mentali utilizzati mischiando processi essenziali con altri marginali. Non ha consapevolezza  del rapporto tra  processi e obiettivo</a:t>
                      </a:r>
                      <a:endParaRPr lang="it-I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71" marR="342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Descrive in maniera confusa ed approssimativa  come ha affrontato la situazione dimostrando  scarsa consapevolezza</a:t>
                      </a:r>
                      <a:endParaRPr lang="it-I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71" marR="342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52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Consapevolezza delle proprie scelte</a:t>
                      </a:r>
                      <a:endParaRPr lang="it-I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71" marR="342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Sa spiegare perché ha effettuato la scelta anche attraverso il confronto puntuale con le altre</a:t>
                      </a:r>
                      <a:endParaRPr lang="it-I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71" marR="342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Sa spiegare il perché delle proprie scelte  in modo generico e con un confronto non molto approfondito</a:t>
                      </a:r>
                      <a:endParaRPr lang="it-I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71" marR="342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Applica una procedura che conosce  senza fare confronti</a:t>
                      </a:r>
                      <a:endParaRPr lang="it-I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71" marR="342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Non sa indicare né spiegare la propria scelta  se non in modo confuso e/o approssimativo</a:t>
                      </a:r>
                      <a:endParaRPr lang="it-I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71" marR="342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2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Attribuzione del successo/insuccesso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71" marR="342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Sa riconoscere in modo puntuale i motivi interni ed esterni che hanno condizionato il risultato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71" marR="342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Sa riconoscere in modo generico i motivi interni ed esterni che hanno condizionato il risultato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71" marR="342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Non distingue i motivi interni da quelli esterni che hanno portato al risultato</a:t>
                      </a:r>
                      <a:endParaRPr lang="it-I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71" marR="342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Attribuisce il risultato  al caso, alla mancanza di tempo o di volontà...</a:t>
                      </a:r>
                      <a:endParaRPr lang="it-I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71" marR="342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52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Capacità di correggersi autonomamente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71" marR="342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Sa riflettere sui propri errori utilizzandoli in modo critico per il raggiungimento del risultato atteso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71" marR="342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Sa riconoscere  i propri errori ma non sempre  la  correzione è frutto di una vera riflessione </a:t>
                      </a:r>
                      <a:endParaRPr lang="it-I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71" marR="342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Non sempre  raggiunge l'obiettivo da solo ma , se stimolato, sa trovare il modo di agire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71" marR="342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Continua a ripetere gli stessi errori senza  riflettere sul motivo per cui li compie</a:t>
                      </a:r>
                      <a:endParaRPr lang="it-I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271" marR="342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2. Area dell’oggettività</a:t>
            </a:r>
            <a:br>
              <a:rPr lang="it-IT" dirty="0" smtClean="0"/>
            </a:br>
            <a:r>
              <a:rPr lang="it-IT" dirty="0" smtClean="0"/>
              <a:t>il senso dei Compiti di PRESTAZIONE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8599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it-IT" sz="4500" b="1" dirty="0" smtClean="0">
                <a:solidFill>
                  <a:srgbClr val="FF0000"/>
                </a:solidFill>
              </a:rPr>
              <a:t>DIMENSIONI: quali aspetti considero</a:t>
            </a:r>
            <a:r>
              <a:rPr lang="it-IT" sz="4500" b="1" dirty="0" smtClean="0">
                <a:solidFill>
                  <a:srgbClr val="FF0000"/>
                </a:solidFill>
              </a:rPr>
              <a:t>?</a:t>
            </a:r>
            <a:endParaRPr lang="it-IT" sz="4500" dirty="0" smtClean="0">
              <a:solidFill>
                <a:srgbClr val="FF0000"/>
              </a:solidFill>
            </a:endParaRPr>
          </a:p>
          <a:p>
            <a:pPr lvl="0"/>
            <a:r>
              <a:rPr lang="it-IT" sz="4500" b="1" dirty="0" smtClean="0">
                <a:solidFill>
                  <a:srgbClr val="FF0000"/>
                </a:solidFill>
              </a:rPr>
              <a:t>CRITERI: in base a cosa giudico</a:t>
            </a:r>
            <a:r>
              <a:rPr lang="it-IT" sz="4500" b="1" dirty="0" smtClean="0">
                <a:solidFill>
                  <a:srgbClr val="FF0000"/>
                </a:solidFill>
              </a:rPr>
              <a:t>?</a:t>
            </a:r>
            <a:endParaRPr lang="it-IT" sz="4500" dirty="0" smtClean="0">
              <a:solidFill>
                <a:srgbClr val="FF0000"/>
              </a:solidFill>
            </a:endParaRPr>
          </a:p>
          <a:p>
            <a:pPr lvl="0"/>
            <a:r>
              <a:rPr lang="it-IT" sz="4500" b="1" dirty="0" smtClean="0">
                <a:solidFill>
                  <a:srgbClr val="FF0000"/>
                </a:solidFill>
              </a:rPr>
              <a:t>INDICATORI:quali sono le evidenze osservabili</a:t>
            </a:r>
            <a:r>
              <a:rPr lang="it-IT" sz="4500" b="1" dirty="0" smtClean="0">
                <a:solidFill>
                  <a:srgbClr val="FF0000"/>
                </a:solidFill>
              </a:rPr>
              <a:t>?</a:t>
            </a:r>
            <a:endParaRPr lang="it-IT" sz="4500" dirty="0" smtClean="0">
              <a:solidFill>
                <a:srgbClr val="FF0000"/>
              </a:solidFill>
            </a:endParaRPr>
          </a:p>
          <a:p>
            <a:pPr lvl="0"/>
            <a:r>
              <a:rPr lang="it-IT" sz="4500" b="1" dirty="0" smtClean="0">
                <a:solidFill>
                  <a:srgbClr val="FF0000"/>
                </a:solidFill>
              </a:rPr>
              <a:t>LIVELLI:quale grado (livelli) di raggiungimento?</a:t>
            </a:r>
            <a:endParaRPr lang="it-IT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it-IT" dirty="0" smtClean="0">
              <a:solidFill>
                <a:srgbClr val="FF0000"/>
              </a:solidFill>
            </a:endParaRPr>
          </a:p>
          <a:p>
            <a:endParaRPr lang="it-IT" dirty="0">
              <a:solidFill>
                <a:srgbClr val="FF0000"/>
              </a:solidFill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642910" y="3786188"/>
          <a:ext cx="8001056" cy="2571772"/>
        </p:xfrm>
        <a:graphic>
          <a:graphicData uri="http://schemas.openxmlformats.org/drawingml/2006/table">
            <a:tbl>
              <a:tblPr/>
              <a:tblGrid>
                <a:gridCol w="3995967"/>
                <a:gridCol w="4005089"/>
              </a:tblGrid>
              <a:tr h="6429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200" b="1" kern="50">
                          <a:latin typeface="Times New Roman"/>
                          <a:ea typeface="Andale Sans UI"/>
                        </a:rPr>
                        <a:t>Dalla conoscenza inerte</a:t>
                      </a:r>
                      <a:endParaRPr lang="it-IT" sz="1200" kern="50">
                        <a:latin typeface="Times New Roman"/>
                        <a:ea typeface="Andale Sans UI"/>
                      </a:endParaRPr>
                    </a:p>
                  </a:txBody>
                  <a:tcPr marL="34755" marR="34755" marT="34755" marB="3475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200" b="1" kern="50">
                          <a:latin typeface="Times New Roman"/>
                          <a:ea typeface="Andale Sans UI"/>
                        </a:rPr>
                        <a:t>Ai compiti autentici</a:t>
                      </a:r>
                      <a:endParaRPr lang="it-IT" sz="1200" kern="50">
                        <a:latin typeface="Times New Roman"/>
                        <a:ea typeface="Andale Sans UI"/>
                      </a:endParaRPr>
                    </a:p>
                  </a:txBody>
                  <a:tcPr marL="34755" marR="34755" marT="34755" marB="3475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9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200" b="1" kern="50">
                          <a:latin typeface="Times New Roman"/>
                          <a:ea typeface="Andale Sans UI"/>
                        </a:rPr>
                        <a:t>Dal sapere parcellizzato</a:t>
                      </a:r>
                      <a:endParaRPr lang="it-IT" sz="1200" kern="50">
                        <a:latin typeface="Times New Roman"/>
                        <a:ea typeface="Andale Sans UI"/>
                      </a:endParaRPr>
                    </a:p>
                  </a:txBody>
                  <a:tcPr marL="34755" marR="34755" marT="34755" marB="3475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200" b="1" kern="50">
                          <a:latin typeface="Times New Roman"/>
                          <a:ea typeface="Andale Sans UI"/>
                        </a:rPr>
                        <a:t>Al sapere complesso</a:t>
                      </a:r>
                      <a:endParaRPr lang="it-IT" sz="1200" kern="50">
                        <a:latin typeface="Times New Roman"/>
                        <a:ea typeface="Andale Sans UI"/>
                      </a:endParaRPr>
                    </a:p>
                  </a:txBody>
                  <a:tcPr marL="34755" marR="34755" marT="34755" marB="3475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9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200" b="1" kern="50">
                          <a:latin typeface="Times New Roman"/>
                          <a:ea typeface="Andale Sans UI"/>
                        </a:rPr>
                        <a:t>Dalla riproduzione</a:t>
                      </a:r>
                      <a:endParaRPr lang="it-IT" sz="1200" kern="50">
                        <a:latin typeface="Times New Roman"/>
                        <a:ea typeface="Andale Sans UI"/>
                      </a:endParaRPr>
                    </a:p>
                  </a:txBody>
                  <a:tcPr marL="34755" marR="34755" marT="34755" marB="3475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200" b="1" kern="50">
                          <a:latin typeface="Times New Roman"/>
                          <a:ea typeface="Andale Sans UI"/>
                        </a:rPr>
                        <a:t>Alla rielaborazione</a:t>
                      </a:r>
                      <a:endParaRPr lang="it-IT" sz="1200" kern="50">
                        <a:latin typeface="Times New Roman"/>
                        <a:ea typeface="Andale Sans UI"/>
                      </a:endParaRPr>
                    </a:p>
                  </a:txBody>
                  <a:tcPr marL="34755" marR="34755" marT="34755" marB="3475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9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200" b="1" kern="50">
                          <a:latin typeface="Times New Roman"/>
                          <a:ea typeface="Andale Sans UI"/>
                        </a:rPr>
                        <a:t>Dai percorsi chiusi</a:t>
                      </a:r>
                      <a:endParaRPr lang="it-IT" sz="1200" kern="50">
                        <a:latin typeface="Times New Roman"/>
                        <a:ea typeface="Andale Sans UI"/>
                      </a:endParaRPr>
                    </a:p>
                  </a:txBody>
                  <a:tcPr marL="34755" marR="34755" marT="34755" marB="3475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200" b="1" kern="50" dirty="0">
                          <a:latin typeface="Times New Roman"/>
                          <a:ea typeface="Andale Sans UI"/>
                        </a:rPr>
                        <a:t>Ai percorsi aperti</a:t>
                      </a:r>
                      <a:endParaRPr lang="it-IT" sz="1200" kern="50" dirty="0">
                        <a:latin typeface="Times New Roman"/>
                        <a:ea typeface="Andale Sans UI"/>
                      </a:endParaRPr>
                    </a:p>
                  </a:txBody>
                  <a:tcPr marL="34755" marR="34755" marT="34755" marB="3475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3. Area dell’intersoggettività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b="1" i="1" dirty="0" smtClean="0"/>
              <a:t>Comporta l'analisi delle INDICAZIONI NAZIONALI</a:t>
            </a:r>
            <a:endParaRPr lang="it-IT" dirty="0" smtClean="0"/>
          </a:p>
          <a:p>
            <a:r>
              <a:rPr lang="it-IT" b="1" i="1" dirty="0" smtClean="0"/>
              <a:t>. Profilo in uscita</a:t>
            </a:r>
            <a:endParaRPr lang="it-IT" dirty="0" smtClean="0"/>
          </a:p>
          <a:p>
            <a:r>
              <a:rPr lang="it-IT" b="1" i="1" dirty="0" smtClean="0"/>
              <a:t>. Traguardi</a:t>
            </a:r>
            <a:endParaRPr lang="it-IT" dirty="0" smtClean="0"/>
          </a:p>
          <a:p>
            <a:r>
              <a:rPr lang="it-IT" b="1" i="1" dirty="0" smtClean="0"/>
              <a:t>. Valutazione delle competenze</a:t>
            </a:r>
            <a:endParaRPr lang="it-IT" dirty="0" smtClean="0"/>
          </a:p>
          <a:p>
            <a:r>
              <a:rPr lang="it-IT" b="1" i="1" dirty="0" smtClean="0"/>
              <a:t>.Obiettivi di apprendimento  . Valutazione degli apprendimenti significativi</a:t>
            </a:r>
            <a:endParaRPr lang="it-IT" dirty="0" smtClean="0"/>
          </a:p>
          <a:p>
            <a:r>
              <a:rPr lang="it-IT" b="1" u="sng" dirty="0" smtClean="0"/>
              <a:t>NECESSITA'  di PROVE COMUNI  almeno in entrata e in uscita </a:t>
            </a: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IMPORTANTE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it-IT" dirty="0" smtClean="0"/>
              <a:t>LA TRIDIMENSIONALITA’ DELLA VALUTAZIONE DELLE COMPETENZE</a:t>
            </a:r>
          </a:p>
          <a:p>
            <a:pPr>
              <a:buNone/>
            </a:pPr>
            <a:r>
              <a:rPr lang="it-IT" dirty="0" smtClean="0"/>
              <a:t>SOGGETTIVA: la significatività che il soggetto attribuisce all’esperienza di apprendimento (PROCESSO)</a:t>
            </a:r>
          </a:p>
          <a:p>
            <a:pPr>
              <a:buNone/>
            </a:pPr>
            <a:r>
              <a:rPr lang="it-IT" dirty="0" smtClean="0"/>
              <a:t>OGGETTIVA:  attesta la prestazione del soggetto, i risultati in termini di conoscenze, abilità richiesti dalla competenza (PRODOTTO)</a:t>
            </a:r>
          </a:p>
          <a:p>
            <a:pPr>
              <a:buNone/>
            </a:pPr>
            <a:r>
              <a:rPr lang="it-IT" dirty="0" smtClean="0"/>
              <a:t>INTERSOGGETTIVA: le attese del contesto sociale. La scuola formula in termini di competenze la propria offerta formativa, il sistema nel Profilo in uscita</a:t>
            </a:r>
            <a:endParaRPr lang="it-IT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2844" y="274638"/>
            <a:ext cx="9001156" cy="1143000"/>
          </a:xfrm>
        </p:spPr>
        <p:txBody>
          <a:bodyPr>
            <a:normAutofit fontScale="90000"/>
          </a:bodyPr>
          <a:lstStyle/>
          <a:p>
            <a:pPr algn="l"/>
            <a:r>
              <a:rPr lang="it-IT" dirty="0" smtClean="0"/>
              <a:t>Dalla programmazione alla progettazione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       La </a:t>
            </a:r>
            <a:r>
              <a:rPr lang="it-IT" dirty="0" err="1" smtClean="0"/>
              <a:t>PaR</a:t>
            </a:r>
            <a:r>
              <a:rPr lang="it-IT" dirty="0" smtClean="0"/>
              <a:t>  è la metodologia tra le  più efficaci</a:t>
            </a:r>
          </a:p>
          <a:p>
            <a:pPr algn="ctr">
              <a:buNone/>
            </a:pPr>
            <a:r>
              <a:rPr lang="it-IT" dirty="0" smtClean="0"/>
              <a:t>PERCHE’</a:t>
            </a:r>
          </a:p>
          <a:p>
            <a:pPr algn="ctr">
              <a:buNone/>
            </a:pPr>
            <a:r>
              <a:rPr lang="it-IT" dirty="0" smtClean="0"/>
              <a:t>È centrata su</a:t>
            </a:r>
          </a:p>
          <a:p>
            <a:pPr>
              <a:buNone/>
            </a:pPr>
            <a:r>
              <a:rPr lang="it-IT" dirty="0" smtClean="0"/>
              <a:t>VALUTAZIONE AUTENTICA</a:t>
            </a:r>
          </a:p>
          <a:p>
            <a:pPr>
              <a:buNone/>
            </a:pPr>
            <a:r>
              <a:rPr lang="it-IT" dirty="0" smtClean="0"/>
              <a:t>APPRENDIMENTO SIGNIFICATIVO</a:t>
            </a:r>
          </a:p>
          <a:p>
            <a:pPr>
              <a:buNone/>
            </a:pPr>
            <a:r>
              <a:rPr lang="it-IT" dirty="0" smtClean="0"/>
              <a:t>CONOSCENZE E ABILITA’ DUREVOLI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PERCHE’ VALUTIAMO?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4968552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formare</a:t>
            </a:r>
          </a:p>
          <a:p>
            <a:r>
              <a:rPr lang="it-IT" dirty="0" smtClean="0"/>
              <a:t> rendere consapevoli  gli alunni del proprio livello di competenza permettendo loro di svilupparla</a:t>
            </a:r>
            <a:endParaRPr lang="it-IT" dirty="0" smtClean="0">
              <a:sym typeface="Symbol"/>
            </a:endParaRPr>
          </a:p>
          <a:p>
            <a:r>
              <a:rPr lang="it-IT" dirty="0" smtClean="0"/>
              <a:t> certificare e dare una qualifica</a:t>
            </a:r>
            <a:endParaRPr lang="it-IT" dirty="0" smtClean="0">
              <a:sym typeface="Symbol"/>
            </a:endParaRPr>
          </a:p>
          <a:p>
            <a:r>
              <a:rPr lang="it-IT" dirty="0" smtClean="0"/>
              <a:t> selezionare in vista di un obiettivo</a:t>
            </a:r>
          </a:p>
          <a:p>
            <a:pPr>
              <a:buNone/>
            </a:pPr>
            <a:r>
              <a:rPr lang="it-IT" dirty="0" smtClean="0"/>
              <a:t>Se l’azione valutativa dà un senso-valore ad un </a:t>
            </a:r>
            <a:r>
              <a:rPr lang="it-IT" dirty="0" err="1" smtClean="0"/>
              <a:t>processo……</a:t>
            </a:r>
            <a:endParaRPr lang="it-IT" dirty="0" smtClean="0"/>
          </a:p>
          <a:p>
            <a:pPr>
              <a:buNone/>
            </a:pPr>
            <a:r>
              <a:rPr lang="it-IT" dirty="0" smtClean="0"/>
              <a:t>Per valutare le competenze, occorre rifarsi a situazioni complesse reali in cui si attivano le diverse capacità e risorse necessarie per raggiungere il TRAGUARDO</a:t>
            </a:r>
            <a:endParaRPr lang="it-IT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Cosa valutiamo?</a:t>
            </a:r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214282" y="1500174"/>
          <a:ext cx="8786874" cy="51435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706"/>
                <a:gridCol w="3349058"/>
                <a:gridCol w="3205110"/>
              </a:tblGrid>
              <a:tr h="1102186">
                <a:tc>
                  <a:txBody>
                    <a:bodyPr/>
                    <a:lstStyle/>
                    <a:p>
                      <a:endParaRPr lang="it-IT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b="1" dirty="0" smtClean="0"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VALUTARE PER CONOSCENZE/ABILITA</a:t>
                      </a:r>
                      <a:r>
                        <a:rPr lang="it-IT" sz="2000" b="0" dirty="0" smtClean="0"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’</a:t>
                      </a:r>
                      <a:endParaRPr lang="it-IT" sz="2000" b="0" dirty="0">
                        <a:solidFill>
                          <a:schemeClr val="tx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solidFill>
                            <a:srgbClr val="FF0000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VALUTAZIONE PER COMPETENZE </a:t>
                      </a:r>
                    </a:p>
                    <a:p>
                      <a:endParaRPr lang="it-IT" sz="2000" dirty="0">
                        <a:solidFill>
                          <a:srgbClr val="63A074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68985">
                <a:tc>
                  <a:txBody>
                    <a:bodyPr/>
                    <a:lstStyle/>
                    <a:p>
                      <a:r>
                        <a:rPr lang="it-IT" sz="1600" b="1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Modo di</a:t>
                      </a:r>
                      <a:r>
                        <a:rPr lang="it-IT" sz="1600" b="1" baseline="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 interpretare</a:t>
                      </a:r>
                      <a:br>
                        <a:rPr lang="it-IT" sz="1600" b="1" baseline="0" dirty="0" smtClean="0">
                          <a:latin typeface="Arial" charset="0"/>
                          <a:ea typeface="Arial" charset="0"/>
                          <a:cs typeface="Arial" charset="0"/>
                        </a:rPr>
                      </a:br>
                      <a:r>
                        <a:rPr lang="it-IT" sz="1600" b="1" baseline="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i problemi</a:t>
                      </a:r>
                      <a:endParaRPr lang="it-IT" sz="1600" b="1" dirty="0" smtClean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b="1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L’allievo sa interpretare il problema proposto (chiuso) nell’unico</a:t>
                      </a:r>
                      <a:r>
                        <a:rPr lang="it-IT" sz="1600" b="1" baseline="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 modo corretto possibile</a:t>
                      </a:r>
                      <a:endParaRPr lang="it-IT" sz="1600" b="1" dirty="0" smtClean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altLang="it-IT" sz="1600" b="1" dirty="0" smtClean="0">
                          <a:solidFill>
                            <a:srgbClr val="FF0000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L’allievo sa interpretare</a:t>
                      </a:r>
                      <a:r>
                        <a:rPr lang="it-IT" altLang="it-IT" sz="1600" b="1" baseline="0" dirty="0" smtClean="0">
                          <a:solidFill>
                            <a:srgbClr val="FF0000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 il problema proposto (aperto) in uno o </a:t>
                      </a:r>
                      <a:r>
                        <a:rPr lang="it-IT" altLang="it-IT" sz="1600" b="1" dirty="0" smtClean="0">
                          <a:solidFill>
                            <a:srgbClr val="FF0000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più dei vari modi possibili</a:t>
                      </a:r>
                    </a:p>
                  </a:txBody>
                  <a:tcPr>
                    <a:lnL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68985">
                <a:tc>
                  <a:txBody>
                    <a:bodyPr/>
                    <a:lstStyle/>
                    <a:p>
                      <a:r>
                        <a:rPr lang="it-IT" sz="1600" b="1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Modo di affrontarli</a:t>
                      </a:r>
                      <a:endParaRPr lang="it-IT" sz="1600" b="1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b="1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L’allievo sa applicare </a:t>
                      </a:r>
                      <a:br>
                        <a:rPr lang="it-IT" sz="1600" b="1" dirty="0" smtClean="0">
                          <a:latin typeface="Arial" charset="0"/>
                          <a:ea typeface="Arial" charset="0"/>
                          <a:cs typeface="Arial" charset="0"/>
                        </a:rPr>
                      </a:br>
                      <a:r>
                        <a:rPr lang="it-IT" sz="1600" b="1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la procedura (unica) che porta alla soluzione</a:t>
                      </a:r>
                    </a:p>
                  </a:txBody>
                  <a:tcPr>
                    <a:lnL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altLang="it-IT" sz="1600" b="1" dirty="0" smtClean="0">
                          <a:solidFill>
                            <a:srgbClr val="FF0000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L’allievo sa ideare e applicare una o più delle</a:t>
                      </a:r>
                      <a:r>
                        <a:rPr lang="it-IT" altLang="it-IT" sz="1600" b="1" baseline="0" dirty="0" smtClean="0">
                          <a:solidFill>
                            <a:srgbClr val="FF0000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 possibili </a:t>
                      </a:r>
                      <a:r>
                        <a:rPr lang="it-IT" altLang="it-IT" sz="1600" b="1" dirty="0" smtClean="0">
                          <a:solidFill>
                            <a:srgbClr val="FF0000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strategie di soluzione al problema</a:t>
                      </a:r>
                    </a:p>
                  </a:txBody>
                  <a:tcPr>
                    <a:lnL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03379">
                <a:tc>
                  <a:txBody>
                    <a:bodyPr/>
                    <a:lstStyle/>
                    <a:p>
                      <a:r>
                        <a:rPr lang="it-IT" sz="1600" b="1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Modo per valutare</a:t>
                      </a:r>
                      <a:br>
                        <a:rPr lang="it-IT" sz="1600" b="1" dirty="0" smtClean="0">
                          <a:latin typeface="Arial" charset="0"/>
                          <a:ea typeface="Arial" charset="0"/>
                          <a:cs typeface="Arial" charset="0"/>
                        </a:rPr>
                      </a:br>
                      <a:r>
                        <a:rPr lang="it-IT" sz="1600" b="1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la propria azione</a:t>
                      </a:r>
                      <a:endParaRPr lang="it-IT" sz="1600" b="1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altLang="it-IT" sz="1600" b="1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L’allevo riceve un feedback sul suo operato nella forma giusto/sbagliato</a:t>
                      </a:r>
                    </a:p>
                  </a:txBody>
                  <a:tcPr>
                    <a:lnL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altLang="it-IT" sz="1600" b="1" dirty="0" smtClean="0">
                          <a:solidFill>
                            <a:srgbClr val="FF0000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L’allievo è in grado di condurre una riflessione autonoma su punti di forza e punti di debolezza della (o delle) strategia ideata</a:t>
                      </a:r>
                      <a:r>
                        <a:rPr lang="it-IT" altLang="it-IT" sz="1600" b="1" baseline="0" dirty="0" smtClean="0">
                          <a:solidFill>
                            <a:srgbClr val="FF0000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 e applicata</a:t>
                      </a:r>
                      <a:endParaRPr lang="it-IT" altLang="it-IT" sz="1600" b="1" dirty="0" smtClean="0">
                        <a:solidFill>
                          <a:srgbClr val="FF0000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EB7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una competenza non è misurabile, ma può essere “riconosciuta”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Le competenze si manifestano solo in situazioni reali e necessitano di conoscenze e abilità</a:t>
            </a:r>
          </a:p>
          <a:p>
            <a:r>
              <a:rPr lang="it-IT" dirty="0" smtClean="0"/>
              <a:t>Il contesto in cui si possono manifestare, osservare  e valutarle è lo spazio di un compito unitario</a:t>
            </a:r>
          </a:p>
          <a:p>
            <a:r>
              <a:rPr lang="it-IT" dirty="0" smtClean="0"/>
              <a:t>strumenti di valutazione </a:t>
            </a:r>
            <a:r>
              <a:rPr lang="it-IT" dirty="0" err="1" smtClean="0"/>
              <a:t>multi-prospettici</a:t>
            </a:r>
            <a:endParaRPr lang="it-IT" dirty="0" smtClean="0"/>
          </a:p>
          <a:p>
            <a:r>
              <a:rPr lang="it-IT" dirty="0" smtClean="0"/>
              <a:t>L’esperienza attiva necessita di contesti significativi veri o verosimili, di </a:t>
            </a:r>
            <a:r>
              <a:rPr lang="it-IT" dirty="0" err="1" smtClean="0"/>
              <a:t>espeienze</a:t>
            </a:r>
            <a:r>
              <a:rPr lang="it-IT" dirty="0" smtClean="0"/>
              <a:t> didattiche sotto forma di sfide, con soluzioni aperte, vicine al vissuto </a:t>
            </a:r>
            <a:endParaRPr lang="it-IT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Cos’è un compito unitario?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44522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t-IT" dirty="0" smtClean="0"/>
              <a:t>   È una situazione che mobilita nei ragazzi  la competenza da promuovere e valutare </a:t>
            </a:r>
          </a:p>
          <a:p>
            <a:pPr algn="ctr">
              <a:buNone/>
            </a:pPr>
            <a:r>
              <a:rPr lang="it-IT" b="1" dirty="0" smtClean="0">
                <a:solidFill>
                  <a:srgbClr val="FF0000"/>
                </a:solidFill>
              </a:rPr>
              <a:t>Le caratteristiche</a:t>
            </a:r>
          </a:p>
          <a:p>
            <a:pPr>
              <a:buNone/>
            </a:pPr>
            <a:r>
              <a:rPr lang="it-IT" dirty="0" smtClean="0"/>
              <a:t>Necessita dell’uso di conoscenze e abilità disciplinari per essere realizzato in modo efficace</a:t>
            </a:r>
          </a:p>
          <a:p>
            <a:pPr>
              <a:buNone/>
            </a:pPr>
            <a:r>
              <a:rPr lang="it-IT" dirty="0" smtClean="0"/>
              <a:t>Per portarlo a termine mette in atto le competenze sulle quali si fonda il percorso</a:t>
            </a:r>
          </a:p>
          <a:p>
            <a:pPr>
              <a:buNone/>
            </a:pPr>
            <a:r>
              <a:rPr lang="it-IT" dirty="0" smtClean="0"/>
              <a:t>Non è il “prodotto” che è l’oggetto che concretizza il lavoro </a:t>
            </a:r>
          </a:p>
          <a:p>
            <a:pPr>
              <a:buNone/>
            </a:pPr>
            <a:r>
              <a:rPr lang="it-IT" dirty="0" smtClean="0"/>
              <a:t>Non è la mera verifica/valutazione del prodotto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640871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dirty="0" smtClean="0"/>
              <a:t>                                   LA VALUTAZIONE</a:t>
            </a:r>
          </a:p>
          <a:p>
            <a:pPr algn="ctr">
              <a:buNone/>
            </a:pPr>
            <a:endParaRPr lang="it-IT" dirty="0" smtClean="0"/>
          </a:p>
          <a:p>
            <a:pPr algn="ctr">
              <a:buNone/>
            </a:pPr>
            <a:r>
              <a:rPr lang="it-IT" dirty="0" smtClean="0"/>
              <a:t>  CONCETTO MOLTEPLICE</a:t>
            </a:r>
          </a:p>
          <a:p>
            <a:pPr algn="ctr"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               PERCHE’                 COSA                  COME</a:t>
            </a:r>
          </a:p>
          <a:p>
            <a:pPr>
              <a:buNone/>
            </a:pPr>
            <a:r>
              <a:rPr lang="it-IT" dirty="0" smtClean="0"/>
              <a:t>             FUNZIONE        OGGETTO              STRUMENTI</a:t>
            </a:r>
          </a:p>
          <a:p>
            <a:pPr marL="1076325" indent="88900">
              <a:buNone/>
            </a:pPr>
            <a:r>
              <a:rPr lang="it-IT" dirty="0" smtClean="0"/>
              <a:t>Formativa      apprendimento         prove </a:t>
            </a:r>
            <a:r>
              <a:rPr lang="it-IT" dirty="0" err="1" smtClean="0"/>
              <a:t>Sommativa</a:t>
            </a:r>
            <a:r>
              <a:rPr lang="it-IT" dirty="0" smtClean="0"/>
              <a:t>   comportamento       strutturate</a:t>
            </a:r>
          </a:p>
          <a:p>
            <a:pPr marL="1076325" indent="88900">
              <a:buNone/>
            </a:pPr>
            <a:r>
              <a:rPr lang="it-IT" dirty="0" smtClean="0"/>
              <a:t>Orientativa    competenze              semi/non</a:t>
            </a:r>
          </a:p>
          <a:p>
            <a:pPr marL="1076325" indent="88900">
              <a:buNone/>
            </a:pPr>
            <a:r>
              <a:rPr lang="it-IT" dirty="0" smtClean="0"/>
              <a:t>Regolativa</a:t>
            </a:r>
          </a:p>
          <a:p>
            <a:pPr marL="1076325" indent="88900">
              <a:buNone/>
            </a:pPr>
            <a:r>
              <a:rPr lang="it-IT" dirty="0" smtClean="0"/>
              <a:t>Narrativa</a:t>
            </a:r>
          </a:p>
          <a:p>
            <a:pPr marL="1076325" indent="88900">
              <a:buNone/>
            </a:pPr>
            <a:r>
              <a:rPr lang="it-IT" dirty="0" smtClean="0"/>
              <a:t>                CULTURA  VALUTATIVA</a:t>
            </a:r>
          </a:p>
          <a:p>
            <a:pPr marL="1076325" indent="88900"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 algn="ctr">
              <a:buNone/>
            </a:pPr>
            <a:endParaRPr lang="it-IT" dirty="0"/>
          </a:p>
        </p:txBody>
      </p:sp>
      <p:cxnSp>
        <p:nvCxnSpPr>
          <p:cNvPr id="5" name="Connettore 2 4"/>
          <p:cNvCxnSpPr/>
          <p:nvPr/>
        </p:nvCxnSpPr>
        <p:spPr>
          <a:xfrm>
            <a:off x="4572000" y="692696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2 6"/>
          <p:cNvCxnSpPr/>
          <p:nvPr/>
        </p:nvCxnSpPr>
        <p:spPr>
          <a:xfrm flipH="1">
            <a:off x="2555776" y="1700808"/>
            <a:ext cx="57606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2 8"/>
          <p:cNvCxnSpPr/>
          <p:nvPr/>
        </p:nvCxnSpPr>
        <p:spPr>
          <a:xfrm>
            <a:off x="4644008" y="155679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2 10"/>
          <p:cNvCxnSpPr/>
          <p:nvPr/>
        </p:nvCxnSpPr>
        <p:spPr>
          <a:xfrm>
            <a:off x="6372200" y="1628800"/>
            <a:ext cx="72008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/>
          <p:cNvCxnSpPr/>
          <p:nvPr/>
        </p:nvCxnSpPr>
        <p:spPr>
          <a:xfrm>
            <a:off x="2195736" y="2636912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/>
          <p:nvPr/>
        </p:nvCxnSpPr>
        <p:spPr>
          <a:xfrm>
            <a:off x="4644008" y="2636912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/>
          <p:nvPr/>
        </p:nvCxnSpPr>
        <p:spPr>
          <a:xfrm>
            <a:off x="7308304" y="2564904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/>
          <p:nvPr/>
        </p:nvCxnSpPr>
        <p:spPr>
          <a:xfrm>
            <a:off x="2195736" y="321297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/>
          <p:nvPr/>
        </p:nvCxnSpPr>
        <p:spPr>
          <a:xfrm>
            <a:off x="4644008" y="3140968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/>
          <p:nvPr/>
        </p:nvCxnSpPr>
        <p:spPr>
          <a:xfrm>
            <a:off x="7308304" y="3140968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672481" y="493973"/>
            <a:ext cx="7807680" cy="1166522"/>
          </a:xfrm>
          <a:ln/>
        </p:spPr>
        <p:txBody>
          <a:bodyPr tIns="35268">
            <a:normAutofit fontScale="90000"/>
          </a:bodyPr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it-IT" altLang="it-IT" sz="3300" b="1" dirty="0" smtClean="0">
                <a:solidFill>
                  <a:srgbClr val="FF0000"/>
                </a:solidFill>
              </a:rPr>
              <a:t>I compiti per la valutazione autentica:</a:t>
            </a:r>
            <a:br>
              <a:rPr lang="it-IT" altLang="it-IT" sz="3300" b="1" dirty="0" smtClean="0">
                <a:solidFill>
                  <a:srgbClr val="FF0000"/>
                </a:solidFill>
              </a:rPr>
            </a:br>
            <a:r>
              <a:rPr lang="it-IT" altLang="it-IT" sz="3300" b="1" dirty="0" smtClean="0">
                <a:solidFill>
                  <a:srgbClr val="FF0000"/>
                </a:solidFill>
              </a:rPr>
              <a:t>le caratteristiche  dei compiti di realtà (</a:t>
            </a:r>
            <a:r>
              <a:rPr lang="it-IT" altLang="it-IT" sz="3300" b="1" dirty="0" err="1" smtClean="0">
                <a:solidFill>
                  <a:srgbClr val="FF0000"/>
                </a:solidFill>
              </a:rPr>
              <a:t>P.Meirieu</a:t>
            </a:r>
            <a:r>
              <a:rPr lang="it-IT" altLang="it-IT" sz="3300" b="1" dirty="0" smtClean="0">
                <a:solidFill>
                  <a:srgbClr val="FF0000"/>
                </a:solidFill>
              </a:rPr>
              <a:t>)</a:t>
            </a:r>
            <a:endParaRPr lang="it-IT" altLang="it-IT" sz="3300" b="1" dirty="0">
              <a:solidFill>
                <a:srgbClr val="FF0000"/>
              </a:solidFill>
            </a:endParaRP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85720" y="1844824"/>
            <a:ext cx="8572560" cy="4493282"/>
          </a:xfrm>
          <a:ln/>
        </p:spPr>
        <p:txBody>
          <a:bodyPr>
            <a:normAutofit lnSpcReduction="10000"/>
          </a:bodyPr>
          <a:lstStyle/>
          <a:p>
            <a:pPr marL="370086" indent="-275045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370086" algn="l"/>
                <a:tab pos="465127" algn="l"/>
                <a:tab pos="872653" algn="l"/>
                <a:tab pos="1280179" algn="l"/>
                <a:tab pos="1687705" algn="l"/>
                <a:tab pos="2095231" algn="l"/>
                <a:tab pos="2502757" algn="l"/>
                <a:tab pos="2910283" algn="l"/>
                <a:tab pos="3317809" algn="l"/>
                <a:tab pos="3725335" algn="l"/>
                <a:tab pos="4132861" algn="l"/>
                <a:tab pos="4540387" algn="l"/>
                <a:tab pos="4947913" algn="l"/>
                <a:tab pos="5355439" algn="l"/>
                <a:tab pos="5762965" algn="l"/>
                <a:tab pos="6170492" algn="l"/>
                <a:tab pos="6578017" algn="l"/>
                <a:tab pos="6985544" algn="l"/>
                <a:tab pos="7393069" algn="l"/>
                <a:tab pos="7800596" algn="l"/>
                <a:tab pos="8208121" algn="l"/>
              </a:tabLst>
            </a:pPr>
            <a:endParaRPr lang="it-IT" altLang="it-IT" sz="2500" b="1" dirty="0" smtClean="0">
              <a:solidFill>
                <a:srgbClr val="FF0000"/>
              </a:solidFill>
            </a:endParaRPr>
          </a:p>
          <a:p>
            <a:pPr marL="370086" indent="-275045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370086" algn="l"/>
                <a:tab pos="465127" algn="l"/>
                <a:tab pos="872653" algn="l"/>
                <a:tab pos="1280179" algn="l"/>
                <a:tab pos="1687705" algn="l"/>
                <a:tab pos="2095231" algn="l"/>
                <a:tab pos="2502757" algn="l"/>
                <a:tab pos="2910283" algn="l"/>
                <a:tab pos="3317809" algn="l"/>
                <a:tab pos="3725335" algn="l"/>
                <a:tab pos="4132861" algn="l"/>
                <a:tab pos="4540387" algn="l"/>
                <a:tab pos="4947913" algn="l"/>
                <a:tab pos="5355439" algn="l"/>
                <a:tab pos="5762965" algn="l"/>
                <a:tab pos="6170492" algn="l"/>
                <a:tab pos="6578017" algn="l"/>
                <a:tab pos="6985544" algn="l"/>
                <a:tab pos="7393069" algn="l"/>
                <a:tab pos="7800596" algn="l"/>
                <a:tab pos="8208121" algn="l"/>
              </a:tabLst>
            </a:pPr>
            <a:r>
              <a:rPr lang="it-IT" altLang="it-IT" b="1" dirty="0" smtClean="0"/>
              <a:t>Si  deve affrontare un </a:t>
            </a:r>
            <a:r>
              <a:rPr lang="it-IT" altLang="it-IT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ostacolo</a:t>
            </a:r>
            <a:r>
              <a:rPr lang="it-IT" altLang="it-IT" b="1" dirty="0" smtClean="0"/>
              <a:t>: il soggetto è orientato al compito, il formatore dall’ostacolo. Il suo superamento deve rappresentare uno stadio dello sviluppo cognitivo del soggetto.</a:t>
            </a:r>
          </a:p>
          <a:p>
            <a:pPr marL="370086" indent="-275045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370086" algn="l"/>
                <a:tab pos="465127" algn="l"/>
                <a:tab pos="872653" algn="l"/>
                <a:tab pos="1280179" algn="l"/>
                <a:tab pos="1687705" algn="l"/>
                <a:tab pos="2095231" algn="l"/>
                <a:tab pos="2502757" algn="l"/>
                <a:tab pos="2910283" algn="l"/>
                <a:tab pos="3317809" algn="l"/>
                <a:tab pos="3725335" algn="l"/>
                <a:tab pos="4132861" algn="l"/>
                <a:tab pos="4540387" algn="l"/>
                <a:tab pos="4947913" algn="l"/>
                <a:tab pos="5355439" algn="l"/>
                <a:tab pos="5762965" algn="l"/>
                <a:tab pos="6170492" algn="l"/>
                <a:tab pos="6578017" algn="l"/>
                <a:tab pos="6985544" algn="l"/>
                <a:tab pos="7393069" algn="l"/>
                <a:tab pos="7800596" algn="l"/>
                <a:tab pos="8208121" algn="l"/>
              </a:tabLst>
            </a:pPr>
            <a:r>
              <a:rPr lang="it-IT" altLang="it-IT" b="1" dirty="0" smtClean="0"/>
              <a:t>I materiali forniti e le istruzioni debbono essere in grado di </a:t>
            </a:r>
            <a:r>
              <a:rPr lang="it-IT" altLang="it-IT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mobilitare</a:t>
            </a:r>
            <a:r>
              <a:rPr lang="it-IT" altLang="it-IT" b="1" dirty="0" smtClean="0"/>
              <a:t> conoscenze ed abilità.</a:t>
            </a:r>
          </a:p>
          <a:p>
            <a:pPr marL="370086" indent="-275045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370086" algn="l"/>
                <a:tab pos="465127" algn="l"/>
                <a:tab pos="872653" algn="l"/>
                <a:tab pos="1280179" algn="l"/>
                <a:tab pos="1687705" algn="l"/>
                <a:tab pos="2095231" algn="l"/>
                <a:tab pos="2502757" algn="l"/>
                <a:tab pos="2910283" algn="l"/>
                <a:tab pos="3317809" algn="l"/>
                <a:tab pos="3725335" algn="l"/>
                <a:tab pos="4132861" algn="l"/>
                <a:tab pos="4540387" algn="l"/>
                <a:tab pos="4947913" algn="l"/>
                <a:tab pos="5355439" algn="l"/>
                <a:tab pos="5762965" algn="l"/>
                <a:tab pos="6170492" algn="l"/>
                <a:tab pos="6578017" algn="l"/>
                <a:tab pos="6985544" algn="l"/>
                <a:tab pos="7393069" algn="l"/>
                <a:tab pos="7800596" algn="l"/>
                <a:tab pos="8208121" algn="l"/>
              </a:tabLst>
            </a:pPr>
            <a:r>
              <a:rPr lang="it-IT" altLang="it-IT" b="1" dirty="0" smtClean="0"/>
              <a:t>L’operazione mentale richiesta può utilizzare </a:t>
            </a:r>
            <a:r>
              <a:rPr lang="it-IT" altLang="it-IT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strategie</a:t>
            </a:r>
            <a:r>
              <a:rPr lang="it-IT" altLang="it-IT" b="1" dirty="0" smtClean="0"/>
              <a:t> diverse  e </a:t>
            </a:r>
            <a:r>
              <a:rPr lang="it-IT" altLang="it-IT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soluzioni </a:t>
            </a:r>
            <a:r>
              <a:rPr lang="it-IT" altLang="it-IT" b="1" dirty="0" smtClean="0"/>
              <a:t>alternative.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672481" y="493973"/>
            <a:ext cx="7807680" cy="1166522"/>
          </a:xfrm>
          <a:ln/>
        </p:spPr>
        <p:txBody>
          <a:bodyPr tIns="35268"/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it-IT" altLang="it-IT" sz="3300" b="1" dirty="0" smtClean="0">
                <a:solidFill>
                  <a:srgbClr val="FF0000"/>
                </a:solidFill>
              </a:rPr>
              <a:t>I compiti di realtà nelle norme:</a:t>
            </a:r>
            <a:br>
              <a:rPr lang="it-IT" altLang="it-IT" sz="3300" b="1" dirty="0" smtClean="0">
                <a:solidFill>
                  <a:srgbClr val="FF0000"/>
                </a:solidFill>
              </a:rPr>
            </a:br>
            <a:r>
              <a:rPr lang="it-IT" altLang="it-IT" sz="3300" b="1" dirty="0" smtClean="0">
                <a:solidFill>
                  <a:srgbClr val="FF0000"/>
                </a:solidFill>
              </a:rPr>
              <a:t>C.M. n. 3 del 13.02.2015</a:t>
            </a:r>
            <a:endParaRPr lang="it-IT" altLang="it-IT" sz="3300" b="1" dirty="0">
              <a:solidFill>
                <a:srgbClr val="FF0000"/>
              </a:solidFill>
            </a:endParaRP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7158" y="1571612"/>
            <a:ext cx="8501122" cy="4766494"/>
          </a:xfrm>
          <a:ln/>
        </p:spPr>
        <p:txBody>
          <a:bodyPr>
            <a:normAutofit lnSpcReduction="10000"/>
          </a:bodyPr>
          <a:lstStyle/>
          <a:p>
            <a:pPr marL="370086" indent="-275045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370086" algn="l"/>
                <a:tab pos="465127" algn="l"/>
                <a:tab pos="872653" algn="l"/>
                <a:tab pos="1280179" algn="l"/>
                <a:tab pos="1687705" algn="l"/>
                <a:tab pos="2095231" algn="l"/>
                <a:tab pos="2502757" algn="l"/>
                <a:tab pos="2910283" algn="l"/>
                <a:tab pos="3317809" algn="l"/>
                <a:tab pos="3725335" algn="l"/>
                <a:tab pos="4132861" algn="l"/>
                <a:tab pos="4540387" algn="l"/>
                <a:tab pos="4947913" algn="l"/>
                <a:tab pos="5355439" algn="l"/>
                <a:tab pos="5762965" algn="l"/>
                <a:tab pos="6170492" algn="l"/>
                <a:tab pos="6578017" algn="l"/>
                <a:tab pos="6985544" algn="l"/>
                <a:tab pos="7393069" algn="l"/>
                <a:tab pos="7800596" algn="l"/>
                <a:tab pos="8208121" algn="l"/>
              </a:tabLst>
            </a:pPr>
            <a:endParaRPr lang="it-IT" altLang="it-IT" sz="2500" b="1" dirty="0" smtClean="0">
              <a:solidFill>
                <a:srgbClr val="FF0000"/>
              </a:solidFill>
            </a:endParaRPr>
          </a:p>
          <a:p>
            <a:pPr marL="370086" indent="-275045">
              <a:buClr>
                <a:srgbClr val="0E594D"/>
              </a:buClr>
              <a:buSzPct val="45000"/>
              <a:buNone/>
              <a:tabLst>
                <a:tab pos="370086" algn="l"/>
                <a:tab pos="465127" algn="l"/>
                <a:tab pos="872653" algn="l"/>
                <a:tab pos="1280179" algn="l"/>
                <a:tab pos="1687705" algn="l"/>
                <a:tab pos="2095231" algn="l"/>
                <a:tab pos="2502757" algn="l"/>
                <a:tab pos="2910283" algn="l"/>
                <a:tab pos="3317809" algn="l"/>
                <a:tab pos="3725335" algn="l"/>
                <a:tab pos="4132861" algn="l"/>
                <a:tab pos="4540387" algn="l"/>
                <a:tab pos="4947913" algn="l"/>
                <a:tab pos="5355439" algn="l"/>
                <a:tab pos="5762965" algn="l"/>
                <a:tab pos="6170492" algn="l"/>
                <a:tab pos="6578017" algn="l"/>
                <a:tab pos="6985544" algn="l"/>
                <a:tab pos="7393069" algn="l"/>
                <a:tab pos="7800596" algn="l"/>
                <a:tab pos="8208121" algn="l"/>
              </a:tabLst>
            </a:pPr>
            <a:r>
              <a:rPr lang="it-IT" altLang="it-IT" b="1" dirty="0" smtClean="0">
                <a:solidFill>
                  <a:srgbClr val="FF0000"/>
                </a:solidFill>
              </a:rPr>
              <a:t>“I compiti di realtà si identificano nella richiesta rivolta allo studente di risolvere </a:t>
            </a:r>
            <a:r>
              <a:rPr lang="it-IT" altLang="it-IT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una situazione problematica, complessa e nuova</a:t>
            </a:r>
            <a:r>
              <a:rPr lang="it-IT" altLang="it-IT" b="1" dirty="0" smtClean="0">
                <a:solidFill>
                  <a:srgbClr val="FF0000"/>
                </a:solidFill>
              </a:rPr>
              <a:t>, quanto più possibile vicina al mondo reale, </a:t>
            </a:r>
            <a:r>
              <a:rPr lang="it-IT" altLang="it-IT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utilizzando conoscenze ed abilità già acquisite e trasferendo procedure e condotte cognitive </a:t>
            </a:r>
            <a:r>
              <a:rPr lang="it-IT" altLang="it-IT" b="1" dirty="0" smtClean="0">
                <a:solidFill>
                  <a:srgbClr val="FF0000"/>
                </a:solidFill>
              </a:rPr>
              <a:t>in contesti e ambiti di riferimento moderatamente diversi da quelli </a:t>
            </a:r>
            <a:r>
              <a:rPr lang="it-IT" altLang="it-IT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resi familiari dalla pratica didattica”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683973" y="577481"/>
            <a:ext cx="7794720" cy="1051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9pPr>
          </a:lstStyle>
          <a:p>
            <a:pPr algn="ctr"/>
            <a:r>
              <a:rPr lang="en-US" altLang="it-IT" sz="3300" b="1" dirty="0" smtClean="0">
                <a:solidFill>
                  <a:srgbClr val="FF0000"/>
                </a:solidFill>
                <a:latin typeface="Times New Roman" pitchFamily="16" charset="0"/>
              </a:rPr>
              <a:t>Come </a:t>
            </a:r>
            <a:r>
              <a:rPr lang="en-US" altLang="it-IT" sz="3300" b="1" dirty="0" err="1" smtClean="0">
                <a:solidFill>
                  <a:srgbClr val="FF0000"/>
                </a:solidFill>
                <a:latin typeface="Times New Roman" pitchFamily="16" charset="0"/>
              </a:rPr>
              <a:t>verificare</a:t>
            </a:r>
            <a:r>
              <a:rPr lang="en-US" altLang="it-IT" sz="3300" b="1" dirty="0" smtClean="0">
                <a:solidFill>
                  <a:srgbClr val="FF0000"/>
                </a:solidFill>
                <a:latin typeface="Times New Roman" pitchFamily="16" charset="0"/>
              </a:rPr>
              <a:t> e </a:t>
            </a:r>
            <a:r>
              <a:rPr lang="en-US" altLang="it-IT" sz="3300" b="1" dirty="0" err="1" smtClean="0">
                <a:solidFill>
                  <a:srgbClr val="FF0000"/>
                </a:solidFill>
                <a:latin typeface="Times New Roman" pitchFamily="16" charset="0"/>
              </a:rPr>
              <a:t>valutare</a:t>
            </a:r>
            <a:r>
              <a:rPr lang="en-US" altLang="it-IT" sz="3300" b="1" dirty="0" smtClean="0">
                <a:solidFill>
                  <a:srgbClr val="FF0000"/>
                </a:solidFill>
                <a:latin typeface="Times New Roman" pitchFamily="16" charset="0"/>
              </a:rPr>
              <a:t> </a:t>
            </a:r>
          </a:p>
          <a:p>
            <a:pPr algn="ctr"/>
            <a:r>
              <a:rPr lang="en-US" altLang="it-IT" sz="3300" b="1" dirty="0" smtClean="0">
                <a:solidFill>
                  <a:srgbClr val="FF0000"/>
                </a:solidFill>
                <a:latin typeface="Times New Roman" pitchFamily="16" charset="0"/>
              </a:rPr>
              <a:t>la parte “</a:t>
            </a:r>
            <a:r>
              <a:rPr lang="en-US" altLang="it-IT" sz="3300" b="1" dirty="0" err="1" smtClean="0">
                <a:solidFill>
                  <a:srgbClr val="FF0000"/>
                </a:solidFill>
                <a:latin typeface="Times New Roman" pitchFamily="16" charset="0"/>
              </a:rPr>
              <a:t>sommersa</a:t>
            </a:r>
            <a:r>
              <a:rPr lang="en-US" altLang="it-IT" sz="3300" b="1" dirty="0" smtClean="0">
                <a:solidFill>
                  <a:srgbClr val="FF0000"/>
                </a:solidFill>
                <a:latin typeface="Times New Roman" pitchFamily="16" charset="0"/>
              </a:rPr>
              <a:t>” </a:t>
            </a:r>
            <a:r>
              <a:rPr lang="en-US" altLang="it-IT" sz="3300" b="1" dirty="0" err="1" smtClean="0">
                <a:solidFill>
                  <a:srgbClr val="FF0000"/>
                </a:solidFill>
                <a:latin typeface="Times New Roman" pitchFamily="16" charset="0"/>
              </a:rPr>
              <a:t>della</a:t>
            </a:r>
            <a:r>
              <a:rPr lang="en-US" altLang="it-IT" sz="3300" b="1" dirty="0" smtClean="0">
                <a:solidFill>
                  <a:srgbClr val="FF0000"/>
                </a:solidFill>
                <a:latin typeface="Times New Roman" pitchFamily="16" charset="0"/>
              </a:rPr>
              <a:t> </a:t>
            </a:r>
            <a:r>
              <a:rPr lang="en-US" altLang="it-IT" sz="3300" b="1" dirty="0" err="1" smtClean="0">
                <a:solidFill>
                  <a:srgbClr val="FF0000"/>
                </a:solidFill>
                <a:latin typeface="Times New Roman" pitchFamily="16" charset="0"/>
              </a:rPr>
              <a:t>competenza</a:t>
            </a:r>
            <a:r>
              <a:rPr lang="en-US" altLang="it-IT" sz="3300" b="1" dirty="0" smtClean="0">
                <a:solidFill>
                  <a:srgbClr val="FF0000"/>
                </a:solidFill>
                <a:latin typeface="Times New Roman" pitchFamily="16" charset="0"/>
              </a:rPr>
              <a:t>?</a:t>
            </a:r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285720" y="1714488"/>
            <a:ext cx="8572559" cy="4857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5471" rIns="0" bIns="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9pPr>
          </a:lstStyle>
          <a:p>
            <a:pPr>
              <a:spcAft>
                <a:spcPts val="1293"/>
              </a:spcAft>
            </a:pPr>
            <a:r>
              <a:rPr lang="en-US" altLang="it-IT" sz="2000" b="1" dirty="0" err="1" smtClean="0">
                <a:solidFill>
                  <a:srgbClr val="280099"/>
                </a:solidFill>
                <a:latin typeface="Times New Roman" pitchFamily="16" charset="0"/>
              </a:rPr>
              <a:t>L’accertamento</a:t>
            </a:r>
            <a:r>
              <a:rPr lang="en-US" altLang="it-IT" sz="2000" b="1" dirty="0" smtClean="0">
                <a:solidFill>
                  <a:srgbClr val="280099"/>
                </a:solidFill>
                <a:latin typeface="Times New Roman" pitchFamily="16" charset="0"/>
              </a:rPr>
              <a:t>  </a:t>
            </a:r>
            <a:r>
              <a:rPr lang="en-US" altLang="it-IT" sz="2000" b="1" dirty="0" err="1" smtClean="0">
                <a:solidFill>
                  <a:srgbClr val="280099"/>
                </a:solidFill>
                <a:latin typeface="Times New Roman" pitchFamily="16" charset="0"/>
              </a:rPr>
              <a:t>delle</a:t>
            </a:r>
            <a:r>
              <a:rPr lang="en-US" altLang="it-IT" sz="2000" b="1" dirty="0" smtClean="0">
                <a:solidFill>
                  <a:srgbClr val="280099"/>
                </a:solidFill>
                <a:latin typeface="Times New Roman" pitchFamily="16" charset="0"/>
              </a:rPr>
              <a:t> CONOSCENZE e </a:t>
            </a:r>
            <a:r>
              <a:rPr lang="en-US" altLang="it-IT" sz="2000" b="1" dirty="0" err="1" smtClean="0">
                <a:solidFill>
                  <a:srgbClr val="280099"/>
                </a:solidFill>
                <a:latin typeface="Times New Roman" pitchFamily="16" charset="0"/>
              </a:rPr>
              <a:t>delle</a:t>
            </a:r>
            <a:r>
              <a:rPr lang="en-US" altLang="it-IT" sz="2000" b="1" dirty="0" smtClean="0">
                <a:solidFill>
                  <a:srgbClr val="280099"/>
                </a:solidFill>
                <a:latin typeface="Times New Roman" pitchFamily="16" charset="0"/>
              </a:rPr>
              <a:t> ABILITA’ </a:t>
            </a:r>
            <a:r>
              <a:rPr lang="en-US" altLang="it-IT" sz="2000" b="1" dirty="0" err="1" smtClean="0">
                <a:solidFill>
                  <a:srgbClr val="280099"/>
                </a:solidFill>
                <a:latin typeface="Times New Roman" pitchFamily="16" charset="0"/>
              </a:rPr>
              <a:t>tramite</a:t>
            </a:r>
            <a:r>
              <a:rPr lang="en-US" altLang="it-IT" sz="2000" b="1" dirty="0" smtClean="0">
                <a:solidFill>
                  <a:srgbClr val="280099"/>
                </a:solidFill>
                <a:latin typeface="Times New Roman" pitchFamily="16" charset="0"/>
              </a:rPr>
              <a:t> </a:t>
            </a:r>
            <a:r>
              <a:rPr lang="en-US" altLang="it-IT" sz="2000" b="1" dirty="0" err="1" smtClean="0">
                <a:solidFill>
                  <a:srgbClr val="280099"/>
                </a:solidFill>
                <a:latin typeface="Times New Roman" pitchFamily="16" charset="0"/>
              </a:rPr>
              <a:t>i</a:t>
            </a:r>
            <a:r>
              <a:rPr lang="en-US" altLang="it-IT" sz="2000" b="1" dirty="0" smtClean="0">
                <a:solidFill>
                  <a:srgbClr val="280099"/>
                </a:solidFill>
                <a:latin typeface="Times New Roman" pitchFamily="16" charset="0"/>
              </a:rPr>
              <a:t> </a:t>
            </a:r>
            <a:r>
              <a:rPr lang="en-US" altLang="it-IT" sz="2000" b="1" dirty="0" err="1" smtClean="0">
                <a:solidFill>
                  <a:srgbClr val="280099"/>
                </a:solidFill>
                <a:latin typeface="Times New Roman" pitchFamily="16" charset="0"/>
              </a:rPr>
              <a:t>compiti</a:t>
            </a:r>
            <a:r>
              <a:rPr lang="en-US" altLang="it-IT" sz="2000" b="1" dirty="0" smtClean="0">
                <a:solidFill>
                  <a:srgbClr val="280099"/>
                </a:solidFill>
                <a:latin typeface="Times New Roman" pitchFamily="16" charset="0"/>
              </a:rPr>
              <a:t> </a:t>
            </a:r>
            <a:r>
              <a:rPr lang="en-US" altLang="it-IT" sz="2000" b="1" dirty="0" err="1" smtClean="0">
                <a:solidFill>
                  <a:srgbClr val="280099"/>
                </a:solidFill>
                <a:latin typeface="Times New Roman" pitchFamily="16" charset="0"/>
              </a:rPr>
              <a:t>di</a:t>
            </a:r>
            <a:r>
              <a:rPr lang="en-US" altLang="it-IT" sz="2000" b="1" dirty="0" smtClean="0">
                <a:solidFill>
                  <a:srgbClr val="280099"/>
                </a:solidFill>
                <a:latin typeface="Times New Roman" pitchFamily="16" charset="0"/>
              </a:rPr>
              <a:t> </a:t>
            </a:r>
            <a:r>
              <a:rPr lang="en-US" altLang="it-IT" sz="2000" b="1" dirty="0" err="1" smtClean="0">
                <a:solidFill>
                  <a:srgbClr val="280099"/>
                </a:solidFill>
                <a:latin typeface="Times New Roman" pitchFamily="16" charset="0"/>
              </a:rPr>
              <a:t>realtà</a:t>
            </a:r>
            <a:r>
              <a:rPr lang="en-US" altLang="it-IT" sz="2000" b="1" dirty="0" smtClean="0">
                <a:solidFill>
                  <a:srgbClr val="280099"/>
                </a:solidFill>
                <a:latin typeface="Times New Roman" pitchFamily="16" charset="0"/>
              </a:rPr>
              <a:t> non </a:t>
            </a:r>
            <a:r>
              <a:rPr lang="en-US" altLang="it-IT" sz="2000" b="1" dirty="0" err="1" smtClean="0">
                <a:solidFill>
                  <a:srgbClr val="280099"/>
                </a:solidFill>
                <a:latin typeface="Times New Roman" pitchFamily="16" charset="0"/>
              </a:rPr>
              <a:t>ci</a:t>
            </a:r>
            <a:r>
              <a:rPr lang="en-US" altLang="it-IT" sz="2000" b="1" dirty="0" smtClean="0">
                <a:solidFill>
                  <a:srgbClr val="280099"/>
                </a:solidFill>
                <a:latin typeface="Times New Roman" pitchFamily="16" charset="0"/>
              </a:rPr>
              <a:t> </a:t>
            </a:r>
            <a:r>
              <a:rPr lang="en-US" altLang="it-IT" sz="2000" b="1" dirty="0" err="1" smtClean="0">
                <a:solidFill>
                  <a:srgbClr val="280099"/>
                </a:solidFill>
                <a:latin typeface="Times New Roman" pitchFamily="16" charset="0"/>
              </a:rPr>
              <a:t>consente</a:t>
            </a:r>
            <a:r>
              <a:rPr lang="en-US" altLang="it-IT" sz="2000" b="1" dirty="0" smtClean="0">
                <a:solidFill>
                  <a:srgbClr val="280099"/>
                </a:solidFill>
                <a:latin typeface="Times New Roman" pitchFamily="16" charset="0"/>
              </a:rPr>
              <a:t> </a:t>
            </a:r>
            <a:r>
              <a:rPr lang="en-US" altLang="it-IT" sz="2000" b="1" dirty="0" err="1" smtClean="0">
                <a:solidFill>
                  <a:srgbClr val="280099"/>
                </a:solidFill>
                <a:latin typeface="Times New Roman" pitchFamily="16" charset="0"/>
              </a:rPr>
              <a:t>di</a:t>
            </a:r>
            <a:r>
              <a:rPr lang="en-US" altLang="it-IT" sz="2000" b="1" dirty="0" smtClean="0">
                <a:solidFill>
                  <a:srgbClr val="280099"/>
                </a:solidFill>
                <a:latin typeface="Times New Roman" pitchFamily="16" charset="0"/>
              </a:rPr>
              <a:t> </a:t>
            </a:r>
            <a:r>
              <a:rPr lang="en-US" altLang="it-IT" sz="2000" b="1" dirty="0" err="1" smtClean="0">
                <a:solidFill>
                  <a:srgbClr val="280099"/>
                </a:solidFill>
                <a:latin typeface="Times New Roman" pitchFamily="16" charset="0"/>
              </a:rPr>
              <a:t>valutare</a:t>
            </a:r>
            <a:r>
              <a:rPr lang="en-US" altLang="it-IT" sz="2000" b="1" dirty="0" smtClean="0">
                <a:solidFill>
                  <a:srgbClr val="280099"/>
                </a:solidFill>
                <a:latin typeface="Times New Roman" pitchFamily="16" charset="0"/>
              </a:rPr>
              <a:t> la </a:t>
            </a:r>
            <a:r>
              <a:rPr lang="en-US" altLang="it-IT" sz="2000" b="1" dirty="0" err="1" smtClean="0">
                <a:solidFill>
                  <a:srgbClr val="280099"/>
                </a:solidFill>
                <a:latin typeface="Times New Roman" pitchFamily="16" charset="0"/>
              </a:rPr>
              <a:t>competenza</a:t>
            </a:r>
            <a:r>
              <a:rPr lang="en-US" altLang="it-IT" sz="2000" b="1" dirty="0" smtClean="0">
                <a:solidFill>
                  <a:srgbClr val="280099"/>
                </a:solidFill>
                <a:latin typeface="Times New Roman" pitchFamily="16" charset="0"/>
              </a:rPr>
              <a:t> in </a:t>
            </a:r>
            <a:r>
              <a:rPr lang="en-US" altLang="it-IT" sz="2000" b="1" dirty="0" err="1" smtClean="0">
                <a:solidFill>
                  <a:srgbClr val="280099"/>
                </a:solidFill>
                <a:latin typeface="Times New Roman" pitchFamily="16" charset="0"/>
              </a:rPr>
              <a:t>tutte</a:t>
            </a:r>
            <a:r>
              <a:rPr lang="en-US" altLang="it-IT" sz="2000" b="1" dirty="0" smtClean="0">
                <a:solidFill>
                  <a:srgbClr val="280099"/>
                </a:solidFill>
                <a:latin typeface="Times New Roman" pitchFamily="16" charset="0"/>
              </a:rPr>
              <a:t> le sue </a:t>
            </a:r>
            <a:r>
              <a:rPr lang="en-US" altLang="it-IT" sz="2000" b="1" dirty="0" err="1" smtClean="0">
                <a:solidFill>
                  <a:srgbClr val="280099"/>
                </a:solidFill>
                <a:latin typeface="Times New Roman" pitchFamily="16" charset="0"/>
              </a:rPr>
              <a:t>dimensioni</a:t>
            </a:r>
            <a:r>
              <a:rPr lang="en-US" altLang="it-IT" sz="2000" b="1" dirty="0" smtClean="0">
                <a:solidFill>
                  <a:srgbClr val="280099"/>
                </a:solidFill>
                <a:latin typeface="Times New Roman" pitchFamily="16" charset="0"/>
              </a:rPr>
              <a:t>  e </a:t>
            </a:r>
            <a:r>
              <a:rPr lang="en-US" altLang="it-IT" sz="2000" b="1" dirty="0" err="1" smtClean="0">
                <a:solidFill>
                  <a:srgbClr val="280099"/>
                </a:solidFill>
                <a:latin typeface="Times New Roman" pitchFamily="16" charset="0"/>
              </a:rPr>
              <a:t>di</a:t>
            </a:r>
            <a:r>
              <a:rPr lang="en-US" altLang="it-IT" sz="2000" b="1" dirty="0" smtClean="0">
                <a:solidFill>
                  <a:srgbClr val="280099"/>
                </a:solidFill>
                <a:latin typeface="Times New Roman" pitchFamily="16" charset="0"/>
              </a:rPr>
              <a:t> </a:t>
            </a:r>
            <a:r>
              <a:rPr lang="en-US" altLang="it-IT" sz="2000" b="1" dirty="0" err="1" smtClean="0">
                <a:solidFill>
                  <a:srgbClr val="280099"/>
                </a:solidFill>
                <a:latin typeface="Times New Roman" pitchFamily="16" charset="0"/>
              </a:rPr>
              <a:t>comprendere</a:t>
            </a:r>
            <a:r>
              <a:rPr lang="en-US" altLang="it-IT" sz="2000" b="1" dirty="0" smtClean="0">
                <a:solidFill>
                  <a:srgbClr val="280099"/>
                </a:solidFill>
                <a:latin typeface="Times New Roman" pitchFamily="16" charset="0"/>
              </a:rPr>
              <a:t> </a:t>
            </a:r>
            <a:r>
              <a:rPr lang="en-US" altLang="it-IT" sz="2000" b="1" dirty="0" err="1" smtClean="0">
                <a:solidFill>
                  <a:srgbClr val="280099"/>
                </a:solidFill>
                <a:latin typeface="Times New Roman" pitchFamily="16" charset="0"/>
              </a:rPr>
              <a:t>davvero</a:t>
            </a:r>
            <a:r>
              <a:rPr lang="en-US" altLang="it-IT" sz="2000" b="1" dirty="0" smtClean="0">
                <a:solidFill>
                  <a:srgbClr val="280099"/>
                </a:solidFill>
                <a:latin typeface="Times New Roman" pitchFamily="16" charset="0"/>
              </a:rPr>
              <a:t> come </a:t>
            </a:r>
            <a:r>
              <a:rPr lang="en-US" altLang="it-IT" sz="2000" b="1" dirty="0" err="1" smtClean="0">
                <a:solidFill>
                  <a:srgbClr val="280099"/>
                </a:solidFill>
                <a:latin typeface="Times New Roman" pitchFamily="16" charset="0"/>
              </a:rPr>
              <a:t>si</a:t>
            </a:r>
            <a:r>
              <a:rPr lang="en-US" altLang="it-IT" sz="2000" b="1" dirty="0" smtClean="0">
                <a:solidFill>
                  <a:srgbClr val="280099"/>
                </a:solidFill>
                <a:latin typeface="Times New Roman" pitchFamily="16" charset="0"/>
              </a:rPr>
              <a:t> </a:t>
            </a:r>
            <a:r>
              <a:rPr lang="en-US" altLang="it-IT" sz="2000" b="1" dirty="0" err="1" smtClean="0">
                <a:solidFill>
                  <a:srgbClr val="280099"/>
                </a:solidFill>
                <a:latin typeface="Times New Roman" pitchFamily="16" charset="0"/>
              </a:rPr>
              <a:t>sono</a:t>
            </a:r>
            <a:r>
              <a:rPr lang="en-US" altLang="it-IT" sz="2000" b="1" dirty="0" smtClean="0">
                <a:solidFill>
                  <a:srgbClr val="280099"/>
                </a:solidFill>
                <a:latin typeface="Times New Roman" pitchFamily="16" charset="0"/>
              </a:rPr>
              <a:t> </a:t>
            </a:r>
            <a:r>
              <a:rPr lang="en-US" altLang="it-IT" sz="2000" b="1" dirty="0" err="1" smtClean="0">
                <a:solidFill>
                  <a:srgbClr val="280099"/>
                </a:solidFill>
                <a:latin typeface="Times New Roman" pitchFamily="16" charset="0"/>
              </a:rPr>
              <a:t>messe</a:t>
            </a:r>
            <a:r>
              <a:rPr lang="en-US" altLang="it-IT" sz="2000" b="1" dirty="0" smtClean="0">
                <a:solidFill>
                  <a:srgbClr val="280099"/>
                </a:solidFill>
                <a:latin typeface="Times New Roman" pitchFamily="16" charset="0"/>
              </a:rPr>
              <a:t> in </a:t>
            </a:r>
            <a:r>
              <a:rPr lang="en-US" altLang="it-IT" sz="2000" b="1" dirty="0" err="1" smtClean="0">
                <a:solidFill>
                  <a:srgbClr val="280099"/>
                </a:solidFill>
                <a:latin typeface="Times New Roman" pitchFamily="16" charset="0"/>
              </a:rPr>
              <a:t>moto</a:t>
            </a:r>
            <a:r>
              <a:rPr lang="en-US" altLang="it-IT" sz="2000" b="1" dirty="0" smtClean="0">
                <a:solidFill>
                  <a:srgbClr val="280099"/>
                </a:solidFill>
                <a:latin typeface="Times New Roman" pitchFamily="16" charset="0"/>
              </a:rPr>
              <a:t>.</a:t>
            </a:r>
            <a:endParaRPr lang="en-US" altLang="it-IT" sz="2000" b="1" dirty="0">
              <a:solidFill>
                <a:srgbClr val="000000"/>
              </a:solidFill>
              <a:latin typeface="Times New Roman" pitchFamily="16" charset="0"/>
            </a:endParaRPr>
          </a:p>
          <a:p>
            <a:pPr>
              <a:spcAft>
                <a:spcPts val="1293"/>
              </a:spcAft>
            </a:pPr>
            <a:r>
              <a:rPr lang="en-US" altLang="it-IT" sz="2000" b="1" dirty="0" smtClean="0">
                <a:solidFill>
                  <a:srgbClr val="000000"/>
                </a:solidFill>
                <a:latin typeface="Times New Roman" pitchFamily="16" charset="0"/>
              </a:rPr>
              <a:t>“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Compiti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di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realtà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e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progetti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però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hanno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dei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limiti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in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quanto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per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il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loro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tramite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noi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possiamo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cogliere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la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manifestazione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esterna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della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competenza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,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ossia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la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capacità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dell’allievo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di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portare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a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termine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il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compito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assegnato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, ma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veniamo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ad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ignorare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tutto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il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processo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che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compie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l’alunno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per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arrivare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a dare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prova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della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sua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competenza.Per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questi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motivi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, per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verificare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il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possesso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di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una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competenza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 è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necessario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fare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ricorso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ad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osservazioni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sistematiche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che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permettono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agli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insegnanti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di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rilevare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il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processo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,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ossia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le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operazioni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che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compie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l’alunno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per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interpretare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correttamente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il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compito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, per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coordinare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conoscenze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e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abilità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possedute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, per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ricercarne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altre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,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qualora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necessarie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, e per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valorizzare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risorse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esterne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(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libri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,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tecnologie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,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sussidi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vari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) e interne (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impegno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,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determinazione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,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collaborazioni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dell’insegnante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 e dei </a:t>
            </a:r>
            <a:r>
              <a:rPr lang="en-US" altLang="it-IT" sz="2000" b="1" i="1" dirty="0" err="1" smtClean="0">
                <a:solidFill>
                  <a:srgbClr val="000000"/>
                </a:solidFill>
                <a:latin typeface="Times New Roman" pitchFamily="16" charset="0"/>
              </a:rPr>
              <a:t>compagni</a:t>
            </a:r>
            <a:r>
              <a:rPr lang="en-US" altLang="it-IT" sz="2000" b="1" i="1" dirty="0" smtClean="0">
                <a:solidFill>
                  <a:srgbClr val="000000"/>
                </a:solidFill>
                <a:latin typeface="Times New Roman" pitchFamily="16" charset="0"/>
              </a:rPr>
              <a:t>).</a:t>
            </a:r>
          </a:p>
          <a:p>
            <a:pPr algn="ctr">
              <a:spcAft>
                <a:spcPts val="1293"/>
              </a:spcAft>
            </a:pPr>
            <a:r>
              <a:rPr lang="en-US" altLang="it-IT" sz="2000" b="1" i="1" dirty="0" smtClean="0">
                <a:solidFill>
                  <a:srgbClr val="FF0000"/>
                </a:solidFill>
                <a:latin typeface="Times New Roman" pitchFamily="16" charset="0"/>
              </a:rPr>
              <a:t>C.M. n. 3 del 13 </a:t>
            </a:r>
            <a:r>
              <a:rPr lang="en-US" altLang="it-IT" sz="2000" b="1" i="1" dirty="0" err="1" smtClean="0">
                <a:solidFill>
                  <a:srgbClr val="FF0000"/>
                </a:solidFill>
                <a:latin typeface="Times New Roman" pitchFamily="16" charset="0"/>
              </a:rPr>
              <a:t>febbraio</a:t>
            </a:r>
            <a:r>
              <a:rPr lang="en-US" altLang="it-IT" sz="2000" b="1" i="1" dirty="0" smtClean="0">
                <a:solidFill>
                  <a:srgbClr val="FF0000"/>
                </a:solidFill>
                <a:latin typeface="Times New Roman" pitchFamily="16" charset="0"/>
              </a:rPr>
              <a:t> 2015</a:t>
            </a:r>
            <a:endParaRPr lang="en-US" altLang="it-IT" sz="2000" b="1" dirty="0">
              <a:solidFill>
                <a:srgbClr val="FF0000"/>
              </a:solidFill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214291"/>
            <a:ext cx="9143999" cy="857256"/>
          </a:xfrm>
          <a:ln/>
        </p:spPr>
        <p:txBody>
          <a:bodyPr tIns="35268">
            <a:normAutofit fontScale="90000"/>
          </a:bodyPr>
          <a:lstStyle/>
          <a:p>
            <a:pPr algn="l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it-IT" altLang="it-IT" sz="3600" dirty="0" smtClean="0"/>
              <a:t/>
            </a:r>
            <a:br>
              <a:rPr lang="it-IT" altLang="it-IT" sz="3600" dirty="0" smtClean="0"/>
            </a:br>
            <a:r>
              <a:rPr lang="it-IT" altLang="it-IT" sz="3600" dirty="0" smtClean="0"/>
              <a:t/>
            </a:r>
            <a:br>
              <a:rPr lang="it-IT" altLang="it-IT" sz="3600" dirty="0" smtClean="0"/>
            </a:br>
            <a:r>
              <a:rPr lang="it-IT" altLang="it-IT" sz="3600" dirty="0" smtClean="0">
                <a:solidFill>
                  <a:srgbClr val="FF0000"/>
                </a:solidFill>
              </a:rPr>
              <a:t/>
            </a:r>
            <a:br>
              <a:rPr lang="it-IT" altLang="it-IT" sz="3600" dirty="0" smtClean="0">
                <a:solidFill>
                  <a:srgbClr val="FF0000"/>
                </a:solidFill>
              </a:rPr>
            </a:br>
            <a:r>
              <a:rPr lang="it-IT" altLang="it-IT" sz="3600" b="1" dirty="0" smtClean="0">
                <a:solidFill>
                  <a:srgbClr val="FF0000"/>
                </a:solidFill>
              </a:rPr>
              <a:t>Quali  aspetti considerare per mettere a punto prove di realtà?</a:t>
            </a:r>
            <a:r>
              <a:rPr lang="it-IT" altLang="it-IT" sz="3600" dirty="0" smtClean="0">
                <a:solidFill>
                  <a:srgbClr val="FF0000"/>
                </a:solidFill>
              </a:rPr>
              <a:t/>
            </a:r>
            <a:br>
              <a:rPr lang="it-IT" altLang="it-IT" sz="3600" dirty="0" smtClean="0">
                <a:solidFill>
                  <a:srgbClr val="FF0000"/>
                </a:solidFill>
              </a:rPr>
            </a:br>
            <a:r>
              <a:rPr lang="it-IT" altLang="it-IT" sz="3600" dirty="0" smtClean="0"/>
              <a:t/>
            </a:r>
            <a:br>
              <a:rPr lang="it-IT" altLang="it-IT" sz="3600" dirty="0" smtClean="0"/>
            </a:br>
            <a:r>
              <a:rPr lang="it-IT" altLang="it-IT" sz="3600" dirty="0" smtClean="0"/>
              <a:t/>
            </a:r>
            <a:br>
              <a:rPr lang="it-IT" altLang="it-IT" sz="3600" dirty="0" smtClean="0"/>
            </a:br>
            <a:endParaRPr lang="it-IT" altLang="it-IT" sz="3600" dirty="0" smtClean="0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85720" y="1285860"/>
            <a:ext cx="8501122" cy="5572140"/>
          </a:xfrm>
          <a:ln/>
        </p:spPr>
        <p:txBody>
          <a:bodyPr>
            <a:noAutofit/>
          </a:bodyPr>
          <a:lstStyle/>
          <a:p>
            <a:pPr marL="370086" indent="-275045">
              <a:buClr>
                <a:srgbClr val="0E594D"/>
              </a:buClr>
              <a:buFont typeface="Times New Roman" pitchFamily="16" charset="0"/>
              <a:buAutoNum type="arabicPeriod"/>
              <a:tabLst>
                <a:tab pos="370086" algn="l"/>
                <a:tab pos="465127" algn="l"/>
                <a:tab pos="872653" algn="l"/>
                <a:tab pos="1280179" algn="l"/>
                <a:tab pos="1687705" algn="l"/>
                <a:tab pos="2095231" algn="l"/>
                <a:tab pos="2502757" algn="l"/>
                <a:tab pos="2910283" algn="l"/>
                <a:tab pos="3317809" algn="l"/>
                <a:tab pos="3725335" algn="l"/>
                <a:tab pos="4132861" algn="l"/>
                <a:tab pos="4540387" algn="l"/>
                <a:tab pos="4947913" algn="l"/>
                <a:tab pos="5355439" algn="l"/>
                <a:tab pos="5762965" algn="l"/>
                <a:tab pos="6170492" algn="l"/>
                <a:tab pos="6578017" algn="l"/>
                <a:tab pos="6985544" algn="l"/>
                <a:tab pos="7393069" algn="l"/>
                <a:tab pos="7800596" algn="l"/>
                <a:tab pos="8208121" algn="l"/>
              </a:tabLst>
            </a:pPr>
            <a:r>
              <a:rPr lang="it-IT" altLang="it-IT" sz="2400" b="1" i="1" dirty="0" smtClean="0"/>
              <a:t>L’alunno deve essere messo in condizione di </a:t>
            </a:r>
            <a:r>
              <a:rPr lang="it-IT" altLang="it-IT" sz="2400" b="1" i="1" dirty="0" smtClean="0">
                <a:solidFill>
                  <a:srgbClr val="FF0000"/>
                </a:solidFill>
              </a:rPr>
              <a:t>richiamare in forma integrata</a:t>
            </a:r>
            <a:r>
              <a:rPr lang="it-IT" altLang="it-IT" sz="2400" b="1" i="1" dirty="0" smtClean="0"/>
              <a:t>, componendoli autonomamente, più apprendimenti</a:t>
            </a:r>
            <a:endParaRPr lang="it-IT" altLang="it-IT" sz="2400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70086" indent="-275045">
              <a:buClr>
                <a:srgbClr val="0E594D"/>
              </a:buClr>
              <a:buFont typeface="Times New Roman" pitchFamily="16" charset="0"/>
              <a:buAutoNum type="arabicPeriod"/>
              <a:tabLst>
                <a:tab pos="370086" algn="l"/>
                <a:tab pos="465127" algn="l"/>
                <a:tab pos="872653" algn="l"/>
                <a:tab pos="1280179" algn="l"/>
                <a:tab pos="1687705" algn="l"/>
                <a:tab pos="2095231" algn="l"/>
                <a:tab pos="2502757" algn="l"/>
                <a:tab pos="2910283" algn="l"/>
                <a:tab pos="3317809" algn="l"/>
                <a:tab pos="3725335" algn="l"/>
                <a:tab pos="4132861" algn="l"/>
                <a:tab pos="4540387" algn="l"/>
                <a:tab pos="4947913" algn="l"/>
                <a:tab pos="5355439" algn="l"/>
                <a:tab pos="5762965" algn="l"/>
                <a:tab pos="6170492" algn="l"/>
                <a:tab pos="6578017" algn="l"/>
                <a:tab pos="6985544" algn="l"/>
                <a:tab pos="7393069" algn="l"/>
                <a:tab pos="7800596" algn="l"/>
                <a:tab pos="8208121" algn="l"/>
              </a:tabLst>
            </a:pPr>
            <a:r>
              <a:rPr lang="it-IT" altLang="it-IT" sz="2400" b="1" i="1" dirty="0" smtClean="0"/>
              <a:t>Le prove chiedono  all’alunno di   “</a:t>
            </a:r>
            <a:r>
              <a:rPr lang="it-IT" altLang="it-IT" sz="2400" b="1" i="1" dirty="0" smtClean="0">
                <a:solidFill>
                  <a:srgbClr val="FF0000"/>
                </a:solidFill>
              </a:rPr>
              <a:t>vedere il problema”  </a:t>
            </a:r>
            <a:r>
              <a:rPr lang="it-IT" altLang="it-IT" sz="2400" b="1" i="1" dirty="0" smtClean="0"/>
              <a:t>prima ancora  di vedere la sua soluzione</a:t>
            </a:r>
          </a:p>
          <a:p>
            <a:pPr marL="370086" indent="-275045">
              <a:buClr>
                <a:srgbClr val="0E594D"/>
              </a:buClr>
              <a:buFont typeface="Times New Roman" pitchFamily="16" charset="0"/>
              <a:buAutoNum type="arabicPeriod"/>
              <a:tabLst>
                <a:tab pos="370086" algn="l"/>
                <a:tab pos="465127" algn="l"/>
                <a:tab pos="872653" algn="l"/>
                <a:tab pos="1280179" algn="l"/>
                <a:tab pos="1687705" algn="l"/>
                <a:tab pos="2095231" algn="l"/>
                <a:tab pos="2502757" algn="l"/>
                <a:tab pos="2910283" algn="l"/>
                <a:tab pos="3317809" algn="l"/>
                <a:tab pos="3725335" algn="l"/>
                <a:tab pos="4132861" algn="l"/>
                <a:tab pos="4540387" algn="l"/>
                <a:tab pos="4947913" algn="l"/>
                <a:tab pos="5355439" algn="l"/>
                <a:tab pos="5762965" algn="l"/>
                <a:tab pos="6170492" algn="l"/>
                <a:tab pos="6578017" algn="l"/>
                <a:tab pos="6985544" algn="l"/>
                <a:tab pos="7393069" algn="l"/>
                <a:tab pos="7800596" algn="l"/>
                <a:tab pos="8208121" algn="l"/>
              </a:tabLst>
            </a:pPr>
            <a:r>
              <a:rPr lang="it-IT" altLang="it-IT" sz="2400" b="1" i="1" dirty="0" smtClean="0"/>
              <a:t>L’elaborazione della risposta  richiede una </a:t>
            </a:r>
            <a:r>
              <a:rPr lang="it-IT" altLang="it-IT" sz="2400" b="1" i="1" dirty="0" smtClean="0">
                <a:solidFill>
                  <a:srgbClr val="FF0000"/>
                </a:solidFill>
              </a:rPr>
              <a:t>meta-riflessione </a:t>
            </a:r>
            <a:r>
              <a:rPr lang="it-IT" altLang="it-IT" sz="2400" b="1" i="1" dirty="0" smtClean="0"/>
              <a:t>, ovvero una riflessione di 2° livello,  per poter utilizzare tutte le risorse interne ed esterne.</a:t>
            </a:r>
          </a:p>
          <a:p>
            <a:pPr marL="370086" indent="-275045">
              <a:buClr>
                <a:srgbClr val="0E594D"/>
              </a:buClr>
              <a:buFont typeface="Times New Roman" pitchFamily="16" charset="0"/>
              <a:buAutoNum type="arabicPeriod"/>
              <a:tabLst>
                <a:tab pos="370086" algn="l"/>
                <a:tab pos="465127" algn="l"/>
                <a:tab pos="872653" algn="l"/>
                <a:tab pos="1280179" algn="l"/>
                <a:tab pos="1687705" algn="l"/>
                <a:tab pos="2095231" algn="l"/>
                <a:tab pos="2502757" algn="l"/>
                <a:tab pos="2910283" algn="l"/>
                <a:tab pos="3317809" algn="l"/>
                <a:tab pos="3725335" algn="l"/>
                <a:tab pos="4132861" algn="l"/>
                <a:tab pos="4540387" algn="l"/>
                <a:tab pos="4947913" algn="l"/>
                <a:tab pos="5355439" algn="l"/>
                <a:tab pos="5762965" algn="l"/>
                <a:tab pos="6170492" algn="l"/>
                <a:tab pos="6578017" algn="l"/>
                <a:tab pos="6985544" algn="l"/>
                <a:tab pos="7393069" algn="l"/>
                <a:tab pos="7800596" algn="l"/>
                <a:tab pos="8208121" algn="l"/>
              </a:tabLst>
            </a:pPr>
            <a:r>
              <a:rPr lang="it-IT" altLang="it-IT" sz="2400" b="1" i="1" dirty="0" smtClean="0"/>
              <a:t>Una prova complessa è tale quando non si possono prevedere le risposte: ci possono essere </a:t>
            </a:r>
            <a:r>
              <a:rPr lang="it-IT" altLang="it-IT" sz="2400" b="1" i="1" dirty="0" smtClean="0">
                <a:solidFill>
                  <a:srgbClr val="FF0000"/>
                </a:solidFill>
              </a:rPr>
              <a:t>risposte originali</a:t>
            </a:r>
            <a:r>
              <a:rPr lang="it-IT" altLang="it-IT" sz="2400" b="1" i="1" dirty="0" smtClean="0"/>
              <a:t>, scaturite da :</a:t>
            </a:r>
            <a:endParaRPr lang="it-IT" altLang="it-IT" sz="2400" b="1" i="1" dirty="0">
              <a:solidFill>
                <a:srgbClr val="FF0000"/>
              </a:solidFill>
            </a:endParaRPr>
          </a:p>
          <a:p>
            <a:pPr marL="370086" indent="-275045">
              <a:buClr>
                <a:srgbClr val="0E594D"/>
              </a:buClr>
              <a:buFont typeface="Times New Roman" pitchFamily="16" charset="0"/>
              <a:buAutoNum type="alphaLcParenR"/>
              <a:tabLst>
                <a:tab pos="370086" algn="l"/>
                <a:tab pos="465127" algn="l"/>
                <a:tab pos="872653" algn="l"/>
                <a:tab pos="1280179" algn="l"/>
                <a:tab pos="1687705" algn="l"/>
                <a:tab pos="2095231" algn="l"/>
                <a:tab pos="2502757" algn="l"/>
                <a:tab pos="2910283" algn="l"/>
                <a:tab pos="3317809" algn="l"/>
                <a:tab pos="3725335" algn="l"/>
                <a:tab pos="4132861" algn="l"/>
                <a:tab pos="4540387" algn="l"/>
                <a:tab pos="4947913" algn="l"/>
                <a:tab pos="5355439" algn="l"/>
                <a:tab pos="5762965" algn="l"/>
                <a:tab pos="6170492" algn="l"/>
                <a:tab pos="6578017" algn="l"/>
                <a:tab pos="6985544" algn="l"/>
                <a:tab pos="7393069" algn="l"/>
                <a:tab pos="7800596" algn="l"/>
                <a:tab pos="8208121" algn="l"/>
              </a:tabLst>
            </a:pPr>
            <a:r>
              <a:rPr lang="it-IT" altLang="it-IT" sz="2400" b="1" i="1" dirty="0" smtClean="0"/>
              <a:t>Messa in azione di </a:t>
            </a:r>
            <a:r>
              <a:rPr lang="it-IT" altLang="it-IT" sz="2400" b="1" i="1" dirty="0" smtClean="0">
                <a:solidFill>
                  <a:schemeClr val="accent1">
                    <a:lumMod val="50000"/>
                  </a:schemeClr>
                </a:solidFill>
              </a:rPr>
              <a:t>capacità critiche </a:t>
            </a:r>
            <a:r>
              <a:rPr lang="it-IT" altLang="it-IT" sz="2400" b="1" i="1" dirty="0" smtClean="0"/>
              <a:t>che portano alla scoperta</a:t>
            </a:r>
          </a:p>
          <a:p>
            <a:pPr marL="370086" indent="-275045">
              <a:buClr>
                <a:srgbClr val="0E594D"/>
              </a:buClr>
              <a:buFont typeface="Times New Roman" pitchFamily="16" charset="0"/>
              <a:buAutoNum type="alphaLcParenR"/>
              <a:tabLst>
                <a:tab pos="370086" algn="l"/>
                <a:tab pos="465127" algn="l"/>
                <a:tab pos="872653" algn="l"/>
                <a:tab pos="1280179" algn="l"/>
                <a:tab pos="1687705" algn="l"/>
                <a:tab pos="2095231" algn="l"/>
                <a:tab pos="2502757" algn="l"/>
                <a:tab pos="2910283" algn="l"/>
                <a:tab pos="3317809" algn="l"/>
                <a:tab pos="3725335" algn="l"/>
                <a:tab pos="4132861" algn="l"/>
                <a:tab pos="4540387" algn="l"/>
                <a:tab pos="4947913" algn="l"/>
                <a:tab pos="5355439" algn="l"/>
                <a:tab pos="5762965" algn="l"/>
                <a:tab pos="6170492" algn="l"/>
                <a:tab pos="6578017" algn="l"/>
                <a:tab pos="6985544" algn="l"/>
                <a:tab pos="7393069" algn="l"/>
                <a:tab pos="7800596" algn="l"/>
                <a:tab pos="8208121" algn="l"/>
              </a:tabLst>
            </a:pPr>
            <a:r>
              <a:rPr lang="it-IT" altLang="it-IT" sz="2400" b="1" i="1" dirty="0" smtClean="0"/>
              <a:t>Esercizio di </a:t>
            </a:r>
            <a:r>
              <a:rPr lang="it-IT" altLang="it-IT" sz="2400" b="1" i="1" dirty="0" smtClean="0">
                <a:solidFill>
                  <a:schemeClr val="accent1">
                    <a:lumMod val="50000"/>
                  </a:schemeClr>
                </a:solidFill>
              </a:rPr>
              <a:t>capacità di ragionamento</a:t>
            </a:r>
          </a:p>
          <a:p>
            <a:pPr marL="370086" indent="-275045">
              <a:buClr>
                <a:srgbClr val="0E594D"/>
              </a:buClr>
              <a:buFont typeface="Times New Roman" pitchFamily="16" charset="0"/>
              <a:buAutoNum type="alphaLcParenR"/>
              <a:tabLst>
                <a:tab pos="370086" algn="l"/>
                <a:tab pos="465127" algn="l"/>
                <a:tab pos="872653" algn="l"/>
                <a:tab pos="1280179" algn="l"/>
                <a:tab pos="1687705" algn="l"/>
                <a:tab pos="2095231" algn="l"/>
                <a:tab pos="2502757" algn="l"/>
                <a:tab pos="2910283" algn="l"/>
                <a:tab pos="3317809" algn="l"/>
                <a:tab pos="3725335" algn="l"/>
                <a:tab pos="4132861" algn="l"/>
                <a:tab pos="4540387" algn="l"/>
                <a:tab pos="4947913" algn="l"/>
                <a:tab pos="5355439" algn="l"/>
                <a:tab pos="5762965" algn="l"/>
                <a:tab pos="6170492" algn="l"/>
                <a:tab pos="6578017" algn="l"/>
                <a:tab pos="6985544" algn="l"/>
                <a:tab pos="7393069" algn="l"/>
                <a:tab pos="7800596" algn="l"/>
                <a:tab pos="8208121" algn="l"/>
              </a:tabLst>
            </a:pPr>
            <a:r>
              <a:rPr lang="it-IT" altLang="it-IT" sz="2400" b="1" i="1" dirty="0" smtClean="0"/>
              <a:t>Assunzione di </a:t>
            </a:r>
            <a:r>
              <a:rPr lang="it-IT" altLang="it-IT" sz="2400" b="1" i="1" dirty="0" smtClean="0">
                <a:solidFill>
                  <a:schemeClr val="accent1">
                    <a:lumMod val="50000"/>
                  </a:schemeClr>
                </a:solidFill>
              </a:rPr>
              <a:t>responsabilità  in ordine a “scelte” </a:t>
            </a:r>
            <a:r>
              <a:rPr lang="it-IT" altLang="it-IT" sz="2400" b="1" i="1" dirty="0" smtClean="0"/>
              <a:t>da compiere.</a:t>
            </a:r>
            <a:endParaRPr lang="it-IT" altLang="it-IT" sz="2400" b="1" i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285720" y="214290"/>
            <a:ext cx="8715436" cy="1446205"/>
          </a:xfrm>
          <a:ln/>
        </p:spPr>
        <p:txBody>
          <a:bodyPr tIns="35268">
            <a:normAutofit fontScale="90000"/>
          </a:bodyPr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it-IT" altLang="it-IT" sz="3600" dirty="0" smtClean="0"/>
              <a:t/>
            </a:r>
            <a:br>
              <a:rPr lang="it-IT" altLang="it-IT" sz="3600" dirty="0" smtClean="0"/>
            </a:br>
            <a:r>
              <a:rPr lang="it-IT" altLang="it-IT" sz="3600" dirty="0" smtClean="0"/>
              <a:t/>
            </a:r>
            <a:br>
              <a:rPr lang="it-IT" altLang="it-IT" sz="3600" dirty="0" smtClean="0"/>
            </a:br>
            <a:r>
              <a:rPr lang="it-IT" altLang="it-IT" sz="3600" dirty="0" smtClean="0">
                <a:solidFill>
                  <a:srgbClr val="FF0000"/>
                </a:solidFill>
              </a:rPr>
              <a:t/>
            </a:r>
            <a:br>
              <a:rPr lang="it-IT" altLang="it-IT" sz="3600" dirty="0" smtClean="0">
                <a:solidFill>
                  <a:srgbClr val="FF0000"/>
                </a:solidFill>
              </a:rPr>
            </a:br>
            <a:r>
              <a:rPr lang="it-IT" altLang="it-IT" sz="3600" b="1" dirty="0" smtClean="0">
                <a:solidFill>
                  <a:srgbClr val="FF0000"/>
                </a:solidFill>
              </a:rPr>
              <a:t>Quali domande farsi per mettere a punto prove di realtà?</a:t>
            </a:r>
            <a:r>
              <a:rPr lang="it-IT" altLang="it-IT" sz="3600" dirty="0" smtClean="0">
                <a:solidFill>
                  <a:srgbClr val="FF0000"/>
                </a:solidFill>
              </a:rPr>
              <a:t/>
            </a:r>
            <a:br>
              <a:rPr lang="it-IT" altLang="it-IT" sz="3600" dirty="0" smtClean="0">
                <a:solidFill>
                  <a:srgbClr val="FF0000"/>
                </a:solidFill>
              </a:rPr>
            </a:br>
            <a:r>
              <a:rPr lang="it-IT" altLang="it-IT" sz="3600" dirty="0" smtClean="0"/>
              <a:t/>
            </a:r>
            <a:br>
              <a:rPr lang="it-IT" altLang="it-IT" sz="3600" dirty="0" smtClean="0"/>
            </a:br>
            <a:r>
              <a:rPr lang="it-IT" altLang="it-IT" sz="3600" dirty="0" smtClean="0"/>
              <a:t/>
            </a:r>
            <a:br>
              <a:rPr lang="it-IT" altLang="it-IT" sz="3600" dirty="0" smtClean="0"/>
            </a:br>
            <a:endParaRPr lang="it-IT" altLang="it-IT" sz="3600" dirty="0" smtClean="0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4282" y="1700809"/>
            <a:ext cx="8929718" cy="4824536"/>
          </a:xfrm>
          <a:ln/>
        </p:spPr>
        <p:txBody>
          <a:bodyPr>
            <a:noAutofit/>
          </a:bodyPr>
          <a:lstStyle/>
          <a:p>
            <a:pPr marL="370086" indent="-275045">
              <a:buClr>
                <a:srgbClr val="0E594D"/>
              </a:buClr>
              <a:tabLst>
                <a:tab pos="370086" algn="l"/>
                <a:tab pos="465127" algn="l"/>
                <a:tab pos="872653" algn="l"/>
                <a:tab pos="1280179" algn="l"/>
                <a:tab pos="1687705" algn="l"/>
                <a:tab pos="2095231" algn="l"/>
                <a:tab pos="2502757" algn="l"/>
                <a:tab pos="2910283" algn="l"/>
                <a:tab pos="3317809" algn="l"/>
                <a:tab pos="3725335" algn="l"/>
                <a:tab pos="4132861" algn="l"/>
                <a:tab pos="4540387" algn="l"/>
                <a:tab pos="4947913" algn="l"/>
                <a:tab pos="5355439" algn="l"/>
                <a:tab pos="5762965" algn="l"/>
                <a:tab pos="6170492" algn="l"/>
                <a:tab pos="6578017" algn="l"/>
                <a:tab pos="6985544" algn="l"/>
                <a:tab pos="7393069" algn="l"/>
                <a:tab pos="7800596" algn="l"/>
                <a:tab pos="8208121" algn="l"/>
              </a:tabLst>
            </a:pPr>
            <a:r>
              <a:rPr lang="it-IT" altLang="it-IT" sz="2400" b="1" i="1" dirty="0" smtClean="0"/>
              <a:t>In che cosa consiste la complessità e la novità </a:t>
            </a:r>
            <a:r>
              <a:rPr lang="it-IT" altLang="it-IT" sz="2400" b="1" i="1" dirty="0" smtClean="0">
                <a:solidFill>
                  <a:srgbClr val="FF0000"/>
                </a:solidFill>
              </a:rPr>
              <a:t>(domande chiare ma risposte da costruire; situazione nuova nel contenuto o nella forma)</a:t>
            </a:r>
          </a:p>
          <a:p>
            <a:pPr marL="370086" indent="-275045">
              <a:buClr>
                <a:srgbClr val="0E594D"/>
              </a:buClr>
              <a:tabLst>
                <a:tab pos="370086" algn="l"/>
                <a:tab pos="465127" algn="l"/>
                <a:tab pos="872653" algn="l"/>
                <a:tab pos="1280179" algn="l"/>
                <a:tab pos="1687705" algn="l"/>
                <a:tab pos="2095231" algn="l"/>
                <a:tab pos="2502757" algn="l"/>
                <a:tab pos="2910283" algn="l"/>
                <a:tab pos="3317809" algn="l"/>
                <a:tab pos="3725335" algn="l"/>
                <a:tab pos="4132861" algn="l"/>
                <a:tab pos="4540387" algn="l"/>
                <a:tab pos="4947913" algn="l"/>
                <a:tab pos="5355439" algn="l"/>
                <a:tab pos="5762965" algn="l"/>
                <a:tab pos="6170492" algn="l"/>
                <a:tab pos="6578017" algn="l"/>
                <a:tab pos="6985544" algn="l"/>
                <a:tab pos="7393069" algn="l"/>
                <a:tab pos="7800596" algn="l"/>
                <a:tab pos="8208121" algn="l"/>
              </a:tabLst>
            </a:pPr>
            <a:r>
              <a:rPr lang="it-IT" altLang="it-IT" sz="2400" b="1" i="1" dirty="0" smtClean="0"/>
              <a:t>In che cosa consiste “la realtà”: contesto, luogo e tempo, scopo/scopi, </a:t>
            </a:r>
            <a:r>
              <a:rPr lang="it-IT" altLang="it-IT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destinatari </a:t>
            </a:r>
            <a:r>
              <a:rPr lang="it-IT" altLang="it-IT" sz="2400" b="1" i="1" dirty="0" smtClean="0">
                <a:solidFill>
                  <a:srgbClr val="FF0000"/>
                </a:solidFill>
              </a:rPr>
              <a:t>(definizione accurata del contesto di riferimento)</a:t>
            </a:r>
          </a:p>
          <a:p>
            <a:pPr marL="370086" indent="-275045">
              <a:buClr>
                <a:srgbClr val="0E594D"/>
              </a:buClr>
              <a:tabLst>
                <a:tab pos="370086" algn="l"/>
                <a:tab pos="465127" algn="l"/>
                <a:tab pos="872653" algn="l"/>
                <a:tab pos="1280179" algn="l"/>
                <a:tab pos="1687705" algn="l"/>
                <a:tab pos="2095231" algn="l"/>
                <a:tab pos="2502757" algn="l"/>
                <a:tab pos="2910283" algn="l"/>
                <a:tab pos="3317809" algn="l"/>
                <a:tab pos="3725335" algn="l"/>
                <a:tab pos="4132861" algn="l"/>
                <a:tab pos="4540387" algn="l"/>
                <a:tab pos="4947913" algn="l"/>
                <a:tab pos="5355439" algn="l"/>
                <a:tab pos="5762965" algn="l"/>
                <a:tab pos="6170492" algn="l"/>
                <a:tab pos="6578017" algn="l"/>
                <a:tab pos="6985544" algn="l"/>
                <a:tab pos="7393069" algn="l"/>
                <a:tab pos="7800596" algn="l"/>
                <a:tab pos="8208121" algn="l"/>
              </a:tabLst>
            </a:pPr>
            <a:r>
              <a:rPr lang="it-IT" altLang="it-IT" sz="2400" b="1" i="1" dirty="0" smtClean="0"/>
              <a:t>Chiarire bene il rapporto tra </a:t>
            </a:r>
            <a:r>
              <a:rPr lang="it-IT" altLang="it-IT" sz="2400" b="1" i="1" dirty="0" err="1" smtClean="0"/>
              <a:t>disciplinarità</a:t>
            </a:r>
            <a:r>
              <a:rPr lang="it-IT" altLang="it-IT" sz="2400" b="1" i="1" dirty="0" smtClean="0"/>
              <a:t> e </a:t>
            </a:r>
            <a:r>
              <a:rPr lang="it-IT" altLang="it-IT" sz="2400" b="1" i="1" dirty="0" err="1" smtClean="0"/>
              <a:t>pluridisciplinarità</a:t>
            </a:r>
            <a:r>
              <a:rPr lang="it-IT" altLang="it-IT" sz="2400" b="1" i="1" dirty="0" smtClean="0"/>
              <a:t> </a:t>
            </a:r>
            <a:r>
              <a:rPr lang="it-IT" altLang="it-IT" sz="2400" b="1" i="1" dirty="0" smtClean="0">
                <a:solidFill>
                  <a:srgbClr val="FF0000"/>
                </a:solidFill>
              </a:rPr>
              <a:t>(percorso ricorsivo)</a:t>
            </a:r>
          </a:p>
          <a:p>
            <a:pPr marL="370086" indent="-275045">
              <a:buClr>
                <a:srgbClr val="0E594D"/>
              </a:buClr>
              <a:tabLst>
                <a:tab pos="370086" algn="l"/>
                <a:tab pos="465127" algn="l"/>
                <a:tab pos="872653" algn="l"/>
                <a:tab pos="1280179" algn="l"/>
                <a:tab pos="1687705" algn="l"/>
                <a:tab pos="2095231" algn="l"/>
                <a:tab pos="2502757" algn="l"/>
                <a:tab pos="2910283" algn="l"/>
                <a:tab pos="3317809" algn="l"/>
                <a:tab pos="3725335" algn="l"/>
                <a:tab pos="4132861" algn="l"/>
                <a:tab pos="4540387" algn="l"/>
                <a:tab pos="4947913" algn="l"/>
                <a:tab pos="5355439" algn="l"/>
                <a:tab pos="5762965" algn="l"/>
                <a:tab pos="6170492" algn="l"/>
                <a:tab pos="6578017" algn="l"/>
                <a:tab pos="6985544" algn="l"/>
                <a:tab pos="7393069" algn="l"/>
                <a:tab pos="7800596" algn="l"/>
                <a:tab pos="8208121" algn="l"/>
              </a:tabLst>
            </a:pPr>
            <a:r>
              <a:rPr lang="it-IT" altLang="it-IT" sz="2400" b="1" i="1" dirty="0" smtClean="0"/>
              <a:t>Trovare il mix giusto tra conoscenze acquisite e da acquisire :apprendimento oltre </a:t>
            </a:r>
            <a:r>
              <a:rPr lang="it-IT" altLang="it-IT" sz="2400" b="1" i="1" dirty="0" smtClean="0">
                <a:solidFill>
                  <a:srgbClr val="FF0000"/>
                </a:solidFill>
              </a:rPr>
              <a:t>(imparare ad imparare)</a:t>
            </a:r>
          </a:p>
          <a:p>
            <a:pPr marL="370086" indent="-275045">
              <a:buClr>
                <a:srgbClr val="0E594D"/>
              </a:buClr>
              <a:tabLst>
                <a:tab pos="370086" algn="l"/>
                <a:tab pos="465127" algn="l"/>
                <a:tab pos="872653" algn="l"/>
                <a:tab pos="1280179" algn="l"/>
                <a:tab pos="1687705" algn="l"/>
                <a:tab pos="2095231" algn="l"/>
                <a:tab pos="2502757" algn="l"/>
                <a:tab pos="2910283" algn="l"/>
                <a:tab pos="3317809" algn="l"/>
                <a:tab pos="3725335" algn="l"/>
                <a:tab pos="4132861" algn="l"/>
                <a:tab pos="4540387" algn="l"/>
                <a:tab pos="4947913" algn="l"/>
                <a:tab pos="5355439" algn="l"/>
                <a:tab pos="5762965" algn="l"/>
                <a:tab pos="6170492" algn="l"/>
                <a:tab pos="6578017" algn="l"/>
                <a:tab pos="6985544" algn="l"/>
                <a:tab pos="7393069" algn="l"/>
                <a:tab pos="7800596" algn="l"/>
                <a:tab pos="8208121" algn="l"/>
              </a:tabLst>
            </a:pPr>
            <a:r>
              <a:rPr lang="it-IT" altLang="it-IT" sz="2400" b="1" i="1" dirty="0" smtClean="0"/>
              <a:t>Equilibrio tra la dimensione individuale e collettiva </a:t>
            </a:r>
            <a:r>
              <a:rPr lang="it-IT" altLang="it-IT" sz="2400" b="1" i="1" dirty="0" smtClean="0">
                <a:solidFill>
                  <a:srgbClr val="FF0000"/>
                </a:solidFill>
              </a:rPr>
              <a:t>(costruttivismo sociale,modalità </a:t>
            </a:r>
            <a:r>
              <a:rPr lang="it-IT" altLang="it-IT" sz="2400" b="1" i="1" dirty="0" err="1" smtClean="0">
                <a:solidFill>
                  <a:srgbClr val="FF0000"/>
                </a:solidFill>
              </a:rPr>
              <a:t>laboratoriali</a:t>
            </a:r>
            <a:r>
              <a:rPr lang="it-IT" altLang="it-IT" sz="2800" b="1" i="1" dirty="0" smtClean="0">
                <a:solidFill>
                  <a:srgbClr val="FF0000"/>
                </a:solidFill>
              </a:rPr>
              <a:t>).</a:t>
            </a:r>
            <a:endParaRPr lang="it-IT" altLang="it-IT" sz="28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928670"/>
          </a:xfrm>
        </p:spPr>
        <p:txBody>
          <a:bodyPr/>
          <a:lstStyle/>
          <a:p>
            <a:r>
              <a:rPr lang="it-IT" dirty="0" smtClean="0"/>
              <a:t>Compiti di realtà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8"/>
          </a:xfrm>
        </p:spPr>
        <p:txBody>
          <a:bodyPr>
            <a:normAutofit fontScale="55000" lnSpcReduction="20000"/>
          </a:bodyPr>
          <a:lstStyle/>
          <a:p>
            <a:r>
              <a:rPr lang="it-IT" sz="5900" b="1" dirty="0" smtClean="0">
                <a:solidFill>
                  <a:srgbClr val="FF0000"/>
                </a:solidFill>
              </a:rPr>
              <a:t>Compito di prestazione: situazioni di apprendimento che hanno una connessione con il mondo reale</a:t>
            </a:r>
          </a:p>
          <a:p>
            <a:pPr indent="193675">
              <a:buFont typeface="Wingdings" pitchFamily="2" charset="2"/>
              <a:buChar char="ü"/>
            </a:pPr>
            <a:r>
              <a:rPr lang="it-IT" dirty="0" smtClean="0"/>
              <a:t>Sviluppa/verifica abilità cognitive/operative</a:t>
            </a:r>
          </a:p>
          <a:p>
            <a:pPr indent="193675">
              <a:buFont typeface="Wingdings" pitchFamily="2" charset="2"/>
              <a:buChar char="ü"/>
            </a:pPr>
            <a:r>
              <a:rPr lang="it-IT" dirty="0" smtClean="0"/>
              <a:t>Si riferisce a situazioni reali o riferite al reale</a:t>
            </a:r>
          </a:p>
          <a:p>
            <a:pPr indent="193675">
              <a:buFont typeface="Wingdings" pitchFamily="2" charset="2"/>
              <a:buChar char="ü"/>
            </a:pPr>
            <a:r>
              <a:rPr lang="it-IT" dirty="0" smtClean="0"/>
              <a:t>Valuta prestazioni durante( il processo ) in uscita (risultati/prodotto)</a:t>
            </a:r>
          </a:p>
          <a:p>
            <a:pPr indent="193675">
              <a:buFont typeface="Wingdings" pitchFamily="2" charset="2"/>
              <a:buChar char="ü"/>
            </a:pPr>
            <a:r>
              <a:rPr lang="it-IT" dirty="0" smtClean="0"/>
              <a:t>Durata GG/ore per verificare; alla fine per certificare</a:t>
            </a:r>
          </a:p>
          <a:p>
            <a:r>
              <a:rPr lang="it-IT" sz="5800" b="1" dirty="0" smtClean="0">
                <a:solidFill>
                  <a:srgbClr val="FF0000"/>
                </a:solidFill>
              </a:rPr>
              <a:t>Compito autentico</a:t>
            </a:r>
          </a:p>
          <a:p>
            <a:pPr marL="536575" indent="-173038">
              <a:buFont typeface="Wingdings" pitchFamily="2" charset="2"/>
              <a:buChar char="ü"/>
            </a:pPr>
            <a:r>
              <a:rPr lang="it-IT" dirty="0" smtClean="0"/>
              <a:t>Sviluppa/valuta competenze esistenziali/trasversali </a:t>
            </a:r>
          </a:p>
          <a:p>
            <a:pPr marL="536575" indent="-173038">
              <a:buFont typeface="Wingdings" pitchFamily="2" charset="2"/>
              <a:buChar char="ü"/>
            </a:pPr>
            <a:r>
              <a:rPr lang="it-IT" dirty="0" smtClean="0"/>
              <a:t>Si sviluppa in situazioni/contesti quotidiani, informali</a:t>
            </a:r>
          </a:p>
          <a:p>
            <a:pPr marL="536575" indent="-173038">
              <a:buFont typeface="Wingdings" pitchFamily="2" charset="2"/>
              <a:buChar char="ü"/>
            </a:pPr>
            <a:r>
              <a:rPr lang="it-IT" dirty="0" smtClean="0"/>
              <a:t>Valuta il soggetto: processi cognitivi, esperienza, rappresentazioni personali</a:t>
            </a:r>
          </a:p>
          <a:p>
            <a:pPr marL="536575" indent="-173038">
              <a:buFont typeface="Wingdings" pitchFamily="2" charset="2"/>
              <a:buChar char="ü"/>
            </a:pPr>
            <a:r>
              <a:rPr lang="it-IT" dirty="0" smtClean="0"/>
              <a:t>Durata almeno 15 </a:t>
            </a:r>
            <a:r>
              <a:rPr lang="it-IT" dirty="0" err="1" smtClean="0"/>
              <a:t>gg</a:t>
            </a:r>
            <a:endParaRPr lang="it-IT" dirty="0" smtClean="0"/>
          </a:p>
          <a:p>
            <a:r>
              <a:rPr lang="it-IT" sz="5800" b="1" dirty="0" smtClean="0">
                <a:solidFill>
                  <a:srgbClr val="FF0000"/>
                </a:solidFill>
              </a:rPr>
              <a:t>Compito esperto</a:t>
            </a:r>
          </a:p>
          <a:p>
            <a:pPr indent="106363">
              <a:buFont typeface="Wingdings" pitchFamily="2" charset="2"/>
              <a:buChar char="ü"/>
            </a:pPr>
            <a:r>
              <a:rPr lang="it-IT" dirty="0" smtClean="0"/>
              <a:t>Sviluppa/valuta competenze disciplinari/ multidisciplinari/</a:t>
            </a:r>
            <a:r>
              <a:rPr lang="it-IT" dirty="0" err="1" smtClean="0"/>
              <a:t>inter</a:t>
            </a:r>
            <a:endParaRPr lang="it-IT" dirty="0" smtClean="0"/>
          </a:p>
          <a:p>
            <a:pPr indent="106363">
              <a:buFont typeface="Wingdings" pitchFamily="2" charset="2"/>
              <a:buChar char="ü"/>
            </a:pPr>
            <a:r>
              <a:rPr lang="it-IT" dirty="0" smtClean="0"/>
              <a:t>Si realizza in contesti formali, di studio/ricerca</a:t>
            </a:r>
          </a:p>
          <a:p>
            <a:pPr indent="106363">
              <a:buFont typeface="Wingdings" pitchFamily="2" charset="2"/>
              <a:buChar char="ü"/>
            </a:pPr>
            <a:r>
              <a:rPr lang="it-IT" dirty="0" smtClean="0"/>
              <a:t>Valuta i saperi essenziali, i processi epistemologici, i nuclei fondanti</a:t>
            </a:r>
          </a:p>
          <a:p>
            <a:pPr indent="106363">
              <a:buFont typeface="Wingdings" pitchFamily="2" charset="2"/>
              <a:buChar char="ü"/>
            </a:pPr>
            <a:r>
              <a:rPr lang="it-IT" dirty="0" smtClean="0"/>
              <a:t>Efficace da attuare verso la fine del percorso- durata circa due mesi</a:t>
            </a:r>
            <a:endParaRPr lang="it-IT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32656"/>
            <a:ext cx="8363272" cy="5793507"/>
          </a:xfrm>
        </p:spPr>
        <p:txBody>
          <a:bodyPr>
            <a:normAutofit lnSpcReduction="10000"/>
          </a:bodyPr>
          <a:lstStyle/>
          <a:p>
            <a:endParaRPr lang="it-IT" dirty="0" smtClean="0"/>
          </a:p>
          <a:p>
            <a:r>
              <a:rPr lang="it-IT" dirty="0" smtClean="0"/>
              <a:t>I COMPITI </a:t>
            </a:r>
            <a:r>
              <a:rPr lang="it-IT" dirty="0" err="1" smtClean="0"/>
              <a:t>DI</a:t>
            </a:r>
            <a:r>
              <a:rPr lang="it-IT" dirty="0" smtClean="0"/>
              <a:t> </a:t>
            </a:r>
            <a:r>
              <a:rPr lang="it-IT" dirty="0" smtClean="0">
                <a:solidFill>
                  <a:srgbClr val="FF0000"/>
                </a:solidFill>
              </a:rPr>
              <a:t>PRESTAZIONE </a:t>
            </a:r>
            <a:r>
              <a:rPr lang="it-IT" dirty="0" smtClean="0"/>
              <a:t>POSSONO ESSERE UTILIZZATI ALL’INTERNO </a:t>
            </a:r>
            <a:r>
              <a:rPr lang="it-IT" dirty="0" err="1" smtClean="0"/>
              <a:t>DI</a:t>
            </a:r>
            <a:r>
              <a:rPr lang="it-IT" dirty="0" smtClean="0"/>
              <a:t> COMPITI </a:t>
            </a:r>
            <a:r>
              <a:rPr lang="it-IT" dirty="0" smtClean="0">
                <a:solidFill>
                  <a:srgbClr val="FF0000"/>
                </a:solidFill>
              </a:rPr>
              <a:t>AUTENTICI ED ESPERTI</a:t>
            </a:r>
          </a:p>
          <a:p>
            <a:r>
              <a:rPr lang="it-IT" dirty="0" smtClean="0"/>
              <a:t>COMPITI AUTENTICI ED ESPERTI SPESSO SONO INTEGRATI</a:t>
            </a:r>
          </a:p>
          <a:p>
            <a:pPr>
              <a:buNone/>
            </a:pPr>
            <a:endParaRPr lang="it-IT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rgbClr val="FF0000"/>
                </a:solidFill>
              </a:rPr>
              <a:t>I COMPITI </a:t>
            </a:r>
            <a:r>
              <a:rPr lang="it-IT" dirty="0" err="1" smtClean="0">
                <a:solidFill>
                  <a:srgbClr val="FF0000"/>
                </a:solidFill>
              </a:rPr>
              <a:t>DI</a:t>
            </a:r>
            <a:r>
              <a:rPr lang="it-IT" dirty="0" smtClean="0">
                <a:solidFill>
                  <a:srgbClr val="FF0000"/>
                </a:solidFill>
              </a:rPr>
              <a:t> REALTA’ SONO FUNZIONALI AD UNA DIDATTICA FONDATA SULLE COMPETENZE</a:t>
            </a:r>
          </a:p>
          <a:p>
            <a:pPr>
              <a:buNone/>
            </a:pPr>
            <a:r>
              <a:rPr lang="it-IT" dirty="0" smtClean="0">
                <a:solidFill>
                  <a:srgbClr val="FF0000"/>
                </a:solidFill>
              </a:rPr>
              <a:t>VALUTANO INSIEME COMPETENZE CHIAVE E COMPETENZE DISCIPLINARI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683973" y="577481"/>
            <a:ext cx="7794720" cy="1051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9pPr>
          </a:lstStyle>
          <a:p>
            <a:pPr algn="ctr"/>
            <a:r>
              <a:rPr lang="en-US" altLang="it-IT" sz="3300" b="1" dirty="0" smtClean="0">
                <a:solidFill>
                  <a:srgbClr val="333333"/>
                </a:solidFill>
                <a:latin typeface="Times New Roman" pitchFamily="16" charset="0"/>
              </a:rPr>
              <a:t>Come </a:t>
            </a:r>
            <a:r>
              <a:rPr lang="en-US" altLang="it-IT" sz="3300" b="1" dirty="0" err="1" smtClean="0">
                <a:solidFill>
                  <a:srgbClr val="333333"/>
                </a:solidFill>
                <a:latin typeface="Times New Roman" pitchFamily="16" charset="0"/>
              </a:rPr>
              <a:t>verificare</a:t>
            </a:r>
            <a:r>
              <a:rPr lang="en-US" altLang="it-IT" sz="3300" b="1" dirty="0" smtClean="0">
                <a:solidFill>
                  <a:srgbClr val="333333"/>
                </a:solidFill>
                <a:latin typeface="Times New Roman" pitchFamily="16" charset="0"/>
              </a:rPr>
              <a:t> e </a:t>
            </a:r>
            <a:r>
              <a:rPr lang="en-US" altLang="it-IT" sz="3300" b="1" dirty="0" err="1" smtClean="0">
                <a:solidFill>
                  <a:srgbClr val="333333"/>
                </a:solidFill>
                <a:latin typeface="Times New Roman" pitchFamily="16" charset="0"/>
              </a:rPr>
              <a:t>valutare</a:t>
            </a:r>
            <a:r>
              <a:rPr lang="en-US" altLang="it-IT" sz="3300" b="1" dirty="0" smtClean="0">
                <a:solidFill>
                  <a:srgbClr val="333333"/>
                </a:solidFill>
                <a:latin typeface="Times New Roman" pitchFamily="16" charset="0"/>
              </a:rPr>
              <a:t> </a:t>
            </a:r>
          </a:p>
          <a:p>
            <a:pPr algn="ctr"/>
            <a:r>
              <a:rPr lang="en-US" altLang="it-IT" sz="3300" b="1" dirty="0" smtClean="0">
                <a:solidFill>
                  <a:srgbClr val="333333"/>
                </a:solidFill>
                <a:latin typeface="Times New Roman" pitchFamily="16" charset="0"/>
              </a:rPr>
              <a:t>la parte “</a:t>
            </a:r>
            <a:r>
              <a:rPr lang="en-US" altLang="it-IT" sz="3300" b="1" dirty="0" err="1" smtClean="0">
                <a:solidFill>
                  <a:srgbClr val="333333"/>
                </a:solidFill>
                <a:latin typeface="Times New Roman" pitchFamily="16" charset="0"/>
              </a:rPr>
              <a:t>sommersa</a:t>
            </a:r>
            <a:r>
              <a:rPr lang="en-US" altLang="it-IT" sz="3300" b="1" dirty="0" smtClean="0">
                <a:solidFill>
                  <a:srgbClr val="333333"/>
                </a:solidFill>
                <a:latin typeface="Times New Roman" pitchFamily="16" charset="0"/>
              </a:rPr>
              <a:t>” </a:t>
            </a:r>
            <a:r>
              <a:rPr lang="en-US" altLang="it-IT" sz="3300" b="1" dirty="0" err="1" smtClean="0">
                <a:solidFill>
                  <a:srgbClr val="333333"/>
                </a:solidFill>
                <a:latin typeface="Times New Roman" pitchFamily="16" charset="0"/>
              </a:rPr>
              <a:t>della</a:t>
            </a:r>
            <a:r>
              <a:rPr lang="en-US" altLang="it-IT" sz="3300" b="1" dirty="0" smtClean="0">
                <a:solidFill>
                  <a:srgbClr val="333333"/>
                </a:solidFill>
                <a:latin typeface="Times New Roman" pitchFamily="16" charset="0"/>
              </a:rPr>
              <a:t> </a:t>
            </a:r>
            <a:r>
              <a:rPr lang="en-US" altLang="it-IT" sz="3300" b="1" dirty="0" err="1" smtClean="0">
                <a:solidFill>
                  <a:srgbClr val="333333"/>
                </a:solidFill>
                <a:latin typeface="Times New Roman" pitchFamily="16" charset="0"/>
              </a:rPr>
              <a:t>competenza</a:t>
            </a:r>
            <a:r>
              <a:rPr lang="en-US" altLang="it-IT" sz="3300" b="1" dirty="0" smtClean="0">
                <a:solidFill>
                  <a:srgbClr val="333333"/>
                </a:solidFill>
                <a:latin typeface="Times New Roman" pitchFamily="16" charset="0"/>
              </a:rPr>
              <a:t>?</a:t>
            </a:r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672481" y="1906760"/>
            <a:ext cx="7794720" cy="4251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5471" rIns="0" bIns="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msmincho" charset="0"/>
                <a:cs typeface="msmincho" charset="0"/>
              </a:defRPr>
            </a:lvl9pPr>
          </a:lstStyle>
          <a:p>
            <a:pPr algn="ctr">
              <a:spcAft>
                <a:spcPts val="1293"/>
              </a:spcAft>
            </a:pPr>
            <a:r>
              <a:rPr lang="en-US" altLang="it-IT" sz="2500" b="1" i="1" dirty="0" smtClean="0">
                <a:solidFill>
                  <a:srgbClr val="FF0000"/>
                </a:solidFill>
                <a:latin typeface="Times New Roman" pitchFamily="16" charset="0"/>
              </a:rPr>
              <a:t>Le </a:t>
            </a:r>
            <a:r>
              <a:rPr lang="en-US" altLang="it-IT" sz="2500" b="1" i="1" dirty="0" err="1" smtClean="0">
                <a:solidFill>
                  <a:srgbClr val="FF0000"/>
                </a:solidFill>
                <a:latin typeface="Times New Roman" pitchFamily="16" charset="0"/>
              </a:rPr>
              <a:t>autobiografie</a:t>
            </a:r>
            <a:r>
              <a:rPr lang="en-US" altLang="it-IT" sz="2500" b="1" i="1" dirty="0" smtClean="0">
                <a:solidFill>
                  <a:srgbClr val="FF0000"/>
                </a:solidFill>
                <a:latin typeface="Times New Roman" pitchFamily="16" charset="0"/>
              </a:rPr>
              <a:t> cognitive </a:t>
            </a:r>
            <a:r>
              <a:rPr lang="en-US" altLang="it-IT" sz="2500" b="1" i="1" dirty="0" err="1" smtClean="0">
                <a:solidFill>
                  <a:srgbClr val="FF0000"/>
                </a:solidFill>
                <a:latin typeface="Times New Roman" pitchFamily="16" charset="0"/>
              </a:rPr>
              <a:t>completano</a:t>
            </a:r>
            <a:r>
              <a:rPr lang="en-US" altLang="it-IT" sz="2500" b="1" i="1" dirty="0" smtClean="0">
                <a:solidFill>
                  <a:srgbClr val="FF0000"/>
                </a:solidFill>
                <a:latin typeface="Times New Roman" pitchFamily="16" charset="0"/>
              </a:rPr>
              <a:t> </a:t>
            </a:r>
            <a:r>
              <a:rPr lang="en-US" altLang="it-IT" sz="2500" b="1" i="1" dirty="0" err="1" smtClean="0">
                <a:solidFill>
                  <a:srgbClr val="FF0000"/>
                </a:solidFill>
                <a:latin typeface="Times New Roman" pitchFamily="16" charset="0"/>
              </a:rPr>
              <a:t>l’accertamento</a:t>
            </a:r>
            <a:r>
              <a:rPr lang="en-US" altLang="it-IT" sz="2500" b="1" i="1" dirty="0" smtClean="0">
                <a:solidFill>
                  <a:srgbClr val="FF0000"/>
                </a:solidFill>
                <a:latin typeface="Times New Roman" pitchFamily="16" charset="0"/>
              </a:rPr>
              <a:t> </a:t>
            </a:r>
            <a:r>
              <a:rPr lang="en-US" altLang="it-IT" sz="2500" b="1" i="1" dirty="0" err="1" smtClean="0">
                <a:solidFill>
                  <a:srgbClr val="FF0000"/>
                </a:solidFill>
                <a:latin typeface="Times New Roman" pitchFamily="16" charset="0"/>
              </a:rPr>
              <a:t>delle</a:t>
            </a:r>
            <a:r>
              <a:rPr lang="en-US" altLang="it-IT" sz="2500" b="1" i="1" dirty="0" smtClean="0">
                <a:solidFill>
                  <a:srgbClr val="FF0000"/>
                </a:solidFill>
                <a:latin typeface="Times New Roman" pitchFamily="16" charset="0"/>
              </a:rPr>
              <a:t> </a:t>
            </a:r>
            <a:r>
              <a:rPr lang="en-US" altLang="it-IT" sz="2500" b="1" i="1" dirty="0" err="1" smtClean="0">
                <a:solidFill>
                  <a:srgbClr val="FF0000"/>
                </a:solidFill>
                <a:latin typeface="Times New Roman" pitchFamily="16" charset="0"/>
              </a:rPr>
              <a:t>competenze</a:t>
            </a:r>
            <a:endParaRPr lang="en-US" altLang="it-IT" sz="2500" b="1" i="1" dirty="0" smtClean="0">
              <a:solidFill>
                <a:srgbClr val="FF0000"/>
              </a:solidFill>
              <a:latin typeface="Times New Roman" pitchFamily="16" charset="0"/>
            </a:endParaRPr>
          </a:p>
          <a:p>
            <a:pPr>
              <a:spcAft>
                <a:spcPts val="1293"/>
              </a:spcAft>
            </a:pP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“Le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osservazioni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sistematiche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,  in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quanto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condotte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dall’insegnante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, non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consentono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di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cogliere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interamente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altri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aspetti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che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caratterizzano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il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processo:il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senso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o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il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significato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attribuito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dall’alunno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al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proprio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lavoro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, le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intenzioni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che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lo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hanno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guidato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nello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svolgere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l’attività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, le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emozioni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o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gli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stati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affettivi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provati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durante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il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compito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, per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coordinare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conoscenze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e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abilità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possedute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, per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ricercarne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altre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,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qualora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necessarie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, e per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valorizzare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risorse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esterne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(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libri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,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tecnologie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,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sussidi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vari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) e interne (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impegno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,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determinazione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,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collaborazioni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dell’insegnante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 e dei </a:t>
            </a:r>
            <a:r>
              <a:rPr lang="en-US" altLang="it-IT" b="1" i="1" dirty="0" err="1" smtClean="0">
                <a:solidFill>
                  <a:srgbClr val="000000"/>
                </a:solidFill>
                <a:latin typeface="Times New Roman" pitchFamily="16" charset="0"/>
              </a:rPr>
              <a:t>compagni</a:t>
            </a:r>
            <a:r>
              <a:rPr lang="en-US" altLang="it-IT" b="1" i="1" dirty="0" smtClean="0">
                <a:solidFill>
                  <a:srgbClr val="000000"/>
                </a:solidFill>
                <a:latin typeface="Times New Roman" pitchFamily="16" charset="0"/>
              </a:rPr>
              <a:t>).   </a:t>
            </a:r>
            <a:r>
              <a:rPr lang="en-US" altLang="it-IT" sz="1800" b="1" i="1" dirty="0" smtClean="0">
                <a:solidFill>
                  <a:srgbClr val="FF0000"/>
                </a:solidFill>
                <a:latin typeface="Times New Roman" pitchFamily="16" charset="0"/>
              </a:rPr>
              <a:t>C.M. n. 3 del 13 </a:t>
            </a:r>
            <a:r>
              <a:rPr lang="en-US" altLang="it-IT" sz="1800" b="1" i="1" dirty="0" err="1" smtClean="0">
                <a:solidFill>
                  <a:srgbClr val="FF0000"/>
                </a:solidFill>
                <a:latin typeface="Times New Roman" pitchFamily="16" charset="0"/>
              </a:rPr>
              <a:t>febbraio</a:t>
            </a:r>
            <a:r>
              <a:rPr lang="en-US" altLang="it-IT" sz="1800" b="1" i="1" dirty="0" smtClean="0">
                <a:solidFill>
                  <a:srgbClr val="FF0000"/>
                </a:solidFill>
                <a:latin typeface="Times New Roman" pitchFamily="16" charset="0"/>
              </a:rPr>
              <a:t> 2015</a:t>
            </a:r>
          </a:p>
          <a:p>
            <a:pPr algn="ctr">
              <a:spcAft>
                <a:spcPts val="1293"/>
              </a:spcAft>
            </a:pPr>
            <a:endParaRPr lang="en-US" altLang="it-IT" sz="1800" b="1" dirty="0">
              <a:solidFill>
                <a:srgbClr val="FF0000"/>
              </a:solidFill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egnaposto numero diapositiva 3"/>
          <p:cNvSpPr>
            <a:spLocks noGrp="1"/>
          </p:cNvSpPr>
          <p:nvPr>
            <p:ph type="sldNum" sz="quarter" idx="4294967295"/>
          </p:nvPr>
        </p:nvSpPr>
        <p:spPr>
          <a:xfrm>
            <a:off x="6881813" y="6107113"/>
            <a:ext cx="1878012" cy="430212"/>
          </a:xfrm>
          <a:prstGeom prst="rect">
            <a:avLst/>
          </a:prstGeom>
          <a:noFill/>
        </p:spPr>
        <p:txBody>
          <a:bodyPr lIns="91430" tIns="45715" rIns="91430" bIns="45715"/>
          <a:lstStyle/>
          <a:p>
            <a:fld id="{6B78956C-6E05-4EC5-A588-F64FC8F821C9}" type="slidenum">
              <a:rPr lang="it-IT"/>
              <a:pPr/>
              <a:t>38</a:t>
            </a:fld>
            <a:endParaRPr lang="it-IT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1066801" y="234950"/>
            <a:ext cx="7620000" cy="1435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9991" tIns="46795" rIns="89991" bIns="46795" anchor="ctr"/>
          <a:lstStyle/>
          <a:p>
            <a:pPr algn="ctr">
              <a:tabLst>
                <a:tab pos="0" algn="l"/>
                <a:tab pos="447628" algn="l"/>
                <a:tab pos="896845" algn="l"/>
                <a:tab pos="1346060" algn="l"/>
                <a:tab pos="1795277" algn="l"/>
                <a:tab pos="2244492" algn="l"/>
                <a:tab pos="2693709" algn="l"/>
                <a:tab pos="3142924" algn="l"/>
                <a:tab pos="3592140" algn="l"/>
                <a:tab pos="4041356" algn="l"/>
                <a:tab pos="4490572" algn="l"/>
                <a:tab pos="4939788" algn="l"/>
                <a:tab pos="5389004" algn="l"/>
                <a:tab pos="5838220" algn="l"/>
                <a:tab pos="6287436" algn="l"/>
                <a:tab pos="6736652" algn="l"/>
                <a:tab pos="7185868" algn="l"/>
                <a:tab pos="7635083" algn="l"/>
                <a:tab pos="8084300" algn="l"/>
                <a:tab pos="8533515" algn="l"/>
                <a:tab pos="8982732" algn="l"/>
              </a:tabLst>
            </a:pPr>
            <a:r>
              <a:rPr lang="it-IT" sz="4400" b="1" dirty="0" smtClean="0">
                <a:solidFill>
                  <a:srgbClr val="FF0000"/>
                </a:solidFill>
              </a:rPr>
              <a:t>La certificazione</a:t>
            </a:r>
          </a:p>
          <a:p>
            <a:pPr algn="ctr">
              <a:tabLst>
                <a:tab pos="0" algn="l"/>
                <a:tab pos="447628" algn="l"/>
                <a:tab pos="896845" algn="l"/>
                <a:tab pos="1346060" algn="l"/>
                <a:tab pos="1795277" algn="l"/>
                <a:tab pos="2244492" algn="l"/>
                <a:tab pos="2693709" algn="l"/>
                <a:tab pos="3142924" algn="l"/>
                <a:tab pos="3592140" algn="l"/>
                <a:tab pos="4041356" algn="l"/>
                <a:tab pos="4490572" algn="l"/>
                <a:tab pos="4939788" algn="l"/>
                <a:tab pos="5389004" algn="l"/>
                <a:tab pos="5838220" algn="l"/>
                <a:tab pos="6287436" algn="l"/>
                <a:tab pos="6736652" algn="l"/>
                <a:tab pos="7185868" algn="l"/>
                <a:tab pos="7635083" algn="l"/>
                <a:tab pos="8084300" algn="l"/>
                <a:tab pos="8533515" algn="l"/>
                <a:tab pos="8982732" algn="l"/>
              </a:tabLst>
            </a:pPr>
            <a:r>
              <a:rPr lang="it-IT" sz="4400" b="1" dirty="0" smtClean="0">
                <a:solidFill>
                  <a:srgbClr val="FF0000"/>
                </a:solidFill>
              </a:rPr>
              <a:t>un atto di responsabilità</a:t>
            </a:r>
            <a:endParaRPr lang="it-IT" sz="4400" b="1" dirty="0">
              <a:solidFill>
                <a:srgbClr val="FF0000"/>
              </a:solidFill>
            </a:endParaRPr>
          </a:p>
        </p:txBody>
      </p:sp>
      <p:sp>
        <p:nvSpPr>
          <p:cNvPr id="6148" name="Text Box 2"/>
          <p:cNvSpPr txBox="1">
            <a:spLocks noChangeArrowheads="1"/>
          </p:cNvSpPr>
          <p:nvPr/>
        </p:nvSpPr>
        <p:spPr bwMode="auto">
          <a:xfrm>
            <a:off x="1066801" y="1752600"/>
            <a:ext cx="7620000" cy="47450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9991" tIns="46795" rIns="89991" bIns="46795"/>
          <a:lstStyle/>
          <a:p>
            <a:pPr>
              <a:spcBef>
                <a:spcPts val="800"/>
              </a:spcBef>
              <a:tabLst>
                <a:tab pos="0" algn="l"/>
                <a:tab pos="447628" algn="l"/>
                <a:tab pos="896845" algn="l"/>
                <a:tab pos="1346060" algn="l"/>
                <a:tab pos="1795277" algn="l"/>
                <a:tab pos="2244492" algn="l"/>
                <a:tab pos="2693709" algn="l"/>
                <a:tab pos="3142924" algn="l"/>
                <a:tab pos="3592140" algn="l"/>
                <a:tab pos="4041356" algn="l"/>
                <a:tab pos="4490572" algn="l"/>
                <a:tab pos="4939788" algn="l"/>
                <a:tab pos="5389004" algn="l"/>
                <a:tab pos="5838220" algn="l"/>
                <a:tab pos="6287436" algn="l"/>
                <a:tab pos="6736652" algn="l"/>
                <a:tab pos="7185868" algn="l"/>
                <a:tab pos="7635083" algn="l"/>
                <a:tab pos="8084300" algn="l"/>
                <a:tab pos="8533515" algn="l"/>
                <a:tab pos="8982732" algn="l"/>
              </a:tabLst>
            </a:pPr>
            <a:r>
              <a:rPr lang="it-IT" sz="2800" b="1" dirty="0">
                <a:solidFill>
                  <a:srgbClr val="000000"/>
                </a:solidFill>
              </a:rPr>
              <a:t>E' </a:t>
            </a:r>
            <a:r>
              <a:rPr lang="it-IT" sz="2800" b="1" dirty="0" smtClean="0">
                <a:solidFill>
                  <a:srgbClr val="000000"/>
                </a:solidFill>
              </a:rPr>
              <a:t>l’esito di tutto  </a:t>
            </a:r>
            <a:r>
              <a:rPr lang="it-IT" sz="2800" b="1" dirty="0">
                <a:solidFill>
                  <a:srgbClr val="000000"/>
                </a:solidFill>
              </a:rPr>
              <a:t>ciò che una scuola </a:t>
            </a:r>
            <a:r>
              <a:rPr lang="it-IT" sz="2800" b="1" dirty="0" smtClean="0">
                <a:solidFill>
                  <a:srgbClr val="000000"/>
                </a:solidFill>
              </a:rPr>
              <a:t>ha elaborato e realizzato  </a:t>
            </a:r>
            <a:r>
              <a:rPr lang="it-IT" sz="2800" b="1" dirty="0">
                <a:solidFill>
                  <a:srgbClr val="000000"/>
                </a:solidFill>
              </a:rPr>
              <a:t>in modo intenzionale, scegliendo tra obiettivi, contenuti, metodi, criteri valutativi, saperi, attività, ambienti, strumenti, </a:t>
            </a:r>
            <a:r>
              <a:rPr lang="it-IT" sz="2800" b="1" dirty="0" smtClean="0">
                <a:solidFill>
                  <a:srgbClr val="000000"/>
                </a:solidFill>
              </a:rPr>
              <a:t>ovvero di  </a:t>
            </a:r>
            <a:r>
              <a:rPr lang="it-IT" sz="2800" b="1" dirty="0">
                <a:solidFill>
                  <a:srgbClr val="000000"/>
                </a:solidFill>
              </a:rPr>
              <a:t>ciò </a:t>
            </a:r>
            <a:r>
              <a:rPr lang="it-IT" sz="2800" b="1" dirty="0" smtClean="0">
                <a:solidFill>
                  <a:srgbClr val="000000"/>
                </a:solidFill>
              </a:rPr>
              <a:t>che si è ritenuto   </a:t>
            </a:r>
            <a:r>
              <a:rPr lang="it-IT" sz="2800" b="1" dirty="0">
                <a:solidFill>
                  <a:srgbClr val="000000"/>
                </a:solidFill>
              </a:rPr>
              <a:t>più utile ed efficace per la formazione </a:t>
            </a:r>
            <a:r>
              <a:rPr lang="it-IT" sz="2800" b="1" dirty="0" smtClean="0">
                <a:solidFill>
                  <a:srgbClr val="000000"/>
                </a:solidFill>
              </a:rPr>
              <a:t>di competenze. La loro forza si esprime  con  le caratteristiche  della: </a:t>
            </a:r>
            <a:r>
              <a:rPr lang="it-IT" sz="2800" b="1" dirty="0" smtClean="0">
                <a:solidFill>
                  <a:srgbClr val="FF0000"/>
                </a:solidFill>
              </a:rPr>
              <a:t>trasferibilità</a:t>
            </a:r>
            <a:r>
              <a:rPr lang="it-IT" sz="2800" b="1" dirty="0" smtClean="0">
                <a:solidFill>
                  <a:srgbClr val="000000"/>
                </a:solidFill>
              </a:rPr>
              <a:t>,</a:t>
            </a:r>
            <a:r>
              <a:rPr lang="it-IT" sz="2800" b="1" dirty="0" smtClean="0">
                <a:solidFill>
                  <a:srgbClr val="FF0000"/>
                </a:solidFill>
              </a:rPr>
              <a:t>durevolezza</a:t>
            </a:r>
            <a:r>
              <a:rPr lang="it-IT" sz="2800" b="1" dirty="0" smtClean="0">
                <a:solidFill>
                  <a:srgbClr val="000000"/>
                </a:solidFill>
              </a:rPr>
              <a:t>,</a:t>
            </a:r>
            <a:r>
              <a:rPr lang="it-IT" sz="2800" b="1" dirty="0" smtClean="0">
                <a:solidFill>
                  <a:srgbClr val="FF0000"/>
                </a:solidFill>
              </a:rPr>
              <a:t>connessione</a:t>
            </a:r>
            <a:r>
              <a:rPr lang="it-IT" sz="2800" b="1" dirty="0" smtClean="0">
                <a:solidFill>
                  <a:srgbClr val="000000"/>
                </a:solidFill>
              </a:rPr>
              <a:t>. </a:t>
            </a:r>
          </a:p>
          <a:p>
            <a:pPr algn="ctr">
              <a:spcBef>
                <a:spcPts val="800"/>
              </a:spcBef>
              <a:tabLst>
                <a:tab pos="0" algn="l"/>
                <a:tab pos="447628" algn="l"/>
                <a:tab pos="896845" algn="l"/>
                <a:tab pos="1346060" algn="l"/>
                <a:tab pos="1795277" algn="l"/>
                <a:tab pos="2244492" algn="l"/>
                <a:tab pos="2693709" algn="l"/>
                <a:tab pos="3142924" algn="l"/>
                <a:tab pos="3592140" algn="l"/>
                <a:tab pos="4041356" algn="l"/>
                <a:tab pos="4490572" algn="l"/>
                <a:tab pos="4939788" algn="l"/>
                <a:tab pos="5389004" algn="l"/>
                <a:tab pos="5838220" algn="l"/>
                <a:tab pos="6287436" algn="l"/>
                <a:tab pos="6736652" algn="l"/>
                <a:tab pos="7185868" algn="l"/>
                <a:tab pos="7635083" algn="l"/>
                <a:tab pos="8084300" algn="l"/>
                <a:tab pos="8533515" algn="l"/>
                <a:tab pos="8982732" algn="l"/>
              </a:tabLst>
            </a:pPr>
            <a:r>
              <a:rPr lang="it-IT" sz="2500" b="1" i="1" dirty="0" smtClean="0">
                <a:solidFill>
                  <a:schemeClr val="accent2">
                    <a:lumMod val="50000"/>
                  </a:schemeClr>
                </a:solidFill>
              </a:rPr>
              <a:t>Oggi </a:t>
            </a:r>
            <a:r>
              <a:rPr lang="it-IT" sz="2500" b="1" i="1" dirty="0">
                <a:solidFill>
                  <a:schemeClr val="accent2">
                    <a:lumMod val="50000"/>
                  </a:schemeClr>
                </a:solidFill>
              </a:rPr>
              <a:t>si chiede alla scuola di finalizzare</a:t>
            </a:r>
          </a:p>
          <a:p>
            <a:pPr algn="ctr">
              <a:spcBef>
                <a:spcPts val="800"/>
              </a:spcBef>
              <a:tabLst>
                <a:tab pos="0" algn="l"/>
                <a:tab pos="447628" algn="l"/>
                <a:tab pos="896845" algn="l"/>
                <a:tab pos="1346060" algn="l"/>
                <a:tab pos="1795277" algn="l"/>
                <a:tab pos="2244492" algn="l"/>
                <a:tab pos="2693709" algn="l"/>
                <a:tab pos="3142924" algn="l"/>
                <a:tab pos="3592140" algn="l"/>
                <a:tab pos="4041356" algn="l"/>
                <a:tab pos="4490572" algn="l"/>
                <a:tab pos="4939788" algn="l"/>
                <a:tab pos="5389004" algn="l"/>
                <a:tab pos="5838220" algn="l"/>
                <a:tab pos="6287436" algn="l"/>
                <a:tab pos="6736652" algn="l"/>
                <a:tab pos="7185868" algn="l"/>
                <a:tab pos="7635083" algn="l"/>
                <a:tab pos="8084300" algn="l"/>
                <a:tab pos="8533515" algn="l"/>
                <a:tab pos="8982732" algn="l"/>
              </a:tabLst>
            </a:pPr>
            <a:r>
              <a:rPr lang="it-IT" sz="2500" b="1" i="1" dirty="0">
                <a:solidFill>
                  <a:schemeClr val="accent2">
                    <a:lumMod val="50000"/>
                  </a:schemeClr>
                </a:solidFill>
              </a:rPr>
              <a:t> il curricolo all'acquisizione di competenze</a:t>
            </a:r>
            <a:r>
              <a:rPr lang="it-IT" sz="2500" b="1" i="1" dirty="0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672481" y="493973"/>
            <a:ext cx="7807680" cy="1166522"/>
          </a:xfrm>
          <a:ln/>
        </p:spPr>
        <p:txBody>
          <a:bodyPr tIns="35268">
            <a:normAutofit fontScale="90000"/>
          </a:bodyPr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it-IT" altLang="it-IT" dirty="0" smtClean="0"/>
              <a:t>La certificazione/attestazione: funzioni</a:t>
            </a:r>
            <a:endParaRPr lang="it-IT" altLang="it-IT" dirty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7840" y="2017652"/>
            <a:ext cx="7689600" cy="4382380"/>
          </a:xfrm>
          <a:ln/>
        </p:spPr>
        <p:txBody>
          <a:bodyPr/>
          <a:lstStyle/>
          <a:p>
            <a:pPr>
              <a:buFont typeface="Wingdings" pitchFamily="2" charset="2"/>
              <a:buChar char="Ø"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it-IT" altLang="it-IT" sz="2200" b="1" u="sng" dirty="0" smtClean="0">
                <a:solidFill>
                  <a:srgbClr val="FF0000"/>
                </a:solidFill>
              </a:rPr>
              <a:t>Legittimare il lavoro della scuola.</a:t>
            </a:r>
          </a:p>
          <a:p>
            <a:pPr>
              <a:buFont typeface="Wingdings" pitchFamily="2" charset="2"/>
              <a:buChar char="Ø"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it-IT" altLang="it-IT" sz="2200" b="1" u="sng" dirty="0" smtClean="0">
                <a:solidFill>
                  <a:srgbClr val="FF0000"/>
                </a:solidFill>
              </a:rPr>
              <a:t>Formare integralmente la persona umana</a:t>
            </a:r>
          </a:p>
          <a:p>
            <a:pPr>
              <a:buFont typeface="Wingdings" pitchFamily="2" charset="2"/>
              <a:buChar char="Ø"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it-IT" altLang="it-IT" sz="2200" b="1" u="sng" dirty="0" smtClean="0">
                <a:solidFill>
                  <a:srgbClr val="FF0000"/>
                </a:solidFill>
              </a:rPr>
              <a:t>Corresponsabilizzare gli allievi e i genitori</a:t>
            </a:r>
          </a:p>
          <a:p>
            <a:pPr>
              <a:buFont typeface="Wingdings" pitchFamily="2" charset="2"/>
              <a:buChar char="Ø"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it-IT" altLang="it-IT" sz="2200" b="1" u="sng" dirty="0" smtClean="0">
                <a:solidFill>
                  <a:srgbClr val="FF0000"/>
                </a:solidFill>
              </a:rPr>
              <a:t>Realizzare concretamente e correttamente la verticalità del curricolo e la sua continuità</a:t>
            </a:r>
          </a:p>
          <a:p>
            <a:pPr>
              <a:buFont typeface="Wingdings" pitchFamily="2" charset="2"/>
              <a:buChar char="Ø"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it-IT" altLang="it-IT" sz="2200" b="1" u="sng" dirty="0" smtClean="0">
                <a:solidFill>
                  <a:srgbClr val="FF0000"/>
                </a:solidFill>
              </a:rPr>
              <a:t>Agevolare il passaggio da un grado all’altro di scuola</a:t>
            </a:r>
          </a:p>
          <a:p>
            <a:pPr>
              <a:buFont typeface="Wingdings" pitchFamily="2" charset="2"/>
              <a:buChar char="Ø"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it-IT" altLang="it-IT" sz="2200" b="1" u="sng" dirty="0" smtClean="0">
                <a:solidFill>
                  <a:srgbClr val="FF0000"/>
                </a:solidFill>
              </a:rPr>
              <a:t>Migliorare le pratiche di insegnamento attraverso la riflessione e la ricerca azione</a:t>
            </a:r>
          </a:p>
          <a:p>
            <a:pPr>
              <a:buFont typeface="Wingdings" pitchFamily="2" charset="2"/>
              <a:buChar char="Ø"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it-IT" altLang="it-IT" sz="2200" b="1" u="sng" dirty="0" smtClean="0">
                <a:solidFill>
                  <a:srgbClr val="FF0000"/>
                </a:solidFill>
              </a:rPr>
              <a:t>Migliorare la valutazione per migliorare l’apprendimento.</a:t>
            </a:r>
          </a:p>
          <a:p>
            <a:pPr>
              <a:buFont typeface="Wingdings" pitchFamily="2" charset="2"/>
              <a:buChar char="Ø"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endParaRPr lang="it-IT" altLang="it-IT" sz="2500" b="1" u="sng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Ø"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endParaRPr lang="it-IT" altLang="it-IT" sz="2500" b="1" u="sng" dirty="0">
              <a:solidFill>
                <a:srgbClr val="FF0000"/>
              </a:solidFill>
            </a:endParaRPr>
          </a:p>
          <a:p>
            <a:pPr algn="ctr"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endParaRPr lang="it-IT" altLang="it-IT" dirty="0" smtClean="0"/>
          </a:p>
          <a:p>
            <a:pPr algn="ctr"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endParaRPr lang="it-IT" altLang="it-IT" dirty="0"/>
          </a:p>
          <a:p>
            <a:pPr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endParaRPr lang="it-IT" altLang="it-I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TRE MODI </a:t>
            </a:r>
            <a:r>
              <a:rPr lang="it-IT" dirty="0" err="1" smtClean="0">
                <a:solidFill>
                  <a:srgbClr val="FF0000"/>
                </a:solidFill>
              </a:rPr>
              <a:t>DI</a:t>
            </a:r>
            <a:r>
              <a:rPr lang="it-IT" dirty="0" smtClean="0">
                <a:solidFill>
                  <a:srgbClr val="FF0000"/>
                </a:solidFill>
              </a:rPr>
              <a:t> CONSIDERARE LA VALUTAZIONE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600200"/>
            <a:ext cx="8568952" cy="478112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dirty="0" smtClean="0"/>
              <a:t>                              </a:t>
            </a:r>
            <a:r>
              <a:rPr lang="it-IT" b="1" dirty="0" smtClean="0">
                <a:solidFill>
                  <a:schemeClr val="accent1"/>
                </a:solidFill>
              </a:rPr>
              <a:t>TRADIZIONALE</a:t>
            </a:r>
          </a:p>
          <a:p>
            <a:r>
              <a:rPr lang="it-IT" dirty="0" smtClean="0"/>
              <a:t>Funzione elitaria</a:t>
            </a:r>
          </a:p>
          <a:p>
            <a:r>
              <a:rPr lang="it-IT" dirty="0" smtClean="0"/>
              <a:t>Oggetto prestazioni singoli allievi</a:t>
            </a:r>
          </a:p>
          <a:p>
            <a:r>
              <a:rPr lang="it-IT" dirty="0" smtClean="0"/>
              <a:t>Fondata sulle decisioni insegnanti</a:t>
            </a:r>
          </a:p>
          <a:p>
            <a:r>
              <a:rPr lang="it-IT" dirty="0" smtClean="0"/>
              <a:t>Cultura classica          statica</a:t>
            </a:r>
          </a:p>
          <a:p>
            <a:r>
              <a:rPr lang="it-IT" dirty="0" smtClean="0"/>
              <a:t>Docente depositario della cultura</a:t>
            </a:r>
          </a:p>
          <a:p>
            <a:r>
              <a:rPr lang="it-IT" dirty="0" smtClean="0"/>
              <a:t>Didattica            unidirezionale         trasmissiva</a:t>
            </a:r>
          </a:p>
          <a:p>
            <a:r>
              <a:rPr lang="it-IT" dirty="0" smtClean="0"/>
              <a:t>Metodologia unica          spiegazione, interrogazione, valutazione</a:t>
            </a:r>
          </a:p>
          <a:p>
            <a:endParaRPr lang="it-IT" dirty="0"/>
          </a:p>
        </p:txBody>
      </p:sp>
      <p:sp>
        <p:nvSpPr>
          <p:cNvPr id="4" name="Freccia a destra 3"/>
          <p:cNvSpPr/>
          <p:nvPr/>
        </p:nvSpPr>
        <p:spPr>
          <a:xfrm>
            <a:off x="3275856" y="3717032"/>
            <a:ext cx="57606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a destra 4"/>
          <p:cNvSpPr/>
          <p:nvPr/>
        </p:nvSpPr>
        <p:spPr>
          <a:xfrm>
            <a:off x="2483768" y="4725144"/>
            <a:ext cx="57606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a destra 5"/>
          <p:cNvSpPr/>
          <p:nvPr/>
        </p:nvSpPr>
        <p:spPr>
          <a:xfrm>
            <a:off x="5436096" y="4797152"/>
            <a:ext cx="57606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reccia a destra 6"/>
          <p:cNvSpPr/>
          <p:nvPr/>
        </p:nvSpPr>
        <p:spPr>
          <a:xfrm>
            <a:off x="3779912" y="5229200"/>
            <a:ext cx="57606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R.S.</a:t>
            </a:r>
            <a:r>
              <a:rPr lang="it-IT" dirty="0" smtClean="0"/>
              <a:t> PETERS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 </a:t>
            </a:r>
          </a:p>
          <a:p>
            <a:pPr>
              <a:buNone/>
            </a:pPr>
            <a:endParaRPr lang="it-IT" dirty="0" smtClean="0"/>
          </a:p>
          <a:p>
            <a:pPr algn="ctr">
              <a:buNone/>
            </a:pPr>
            <a:r>
              <a:rPr lang="it-IT" dirty="0" smtClean="0"/>
              <a:t>EDUCARE NON SIGNIFICA PORTARE A DESTINAZIONE </a:t>
            </a:r>
          </a:p>
          <a:p>
            <a:pPr algn="ctr">
              <a:buNone/>
            </a:pPr>
            <a:r>
              <a:rPr lang="it-IT" dirty="0" smtClean="0"/>
              <a:t>MA</a:t>
            </a:r>
          </a:p>
          <a:p>
            <a:pPr algn="ctr">
              <a:buNone/>
            </a:pPr>
            <a:r>
              <a:rPr lang="it-IT" dirty="0" smtClean="0"/>
              <a:t>VIAGGIARE TRA DIVERSI PANORAMI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08712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it-IT" dirty="0" smtClean="0"/>
              <a:t>MISURATIVA</a:t>
            </a:r>
          </a:p>
          <a:p>
            <a:pPr algn="ctr">
              <a:buNone/>
            </a:pPr>
            <a:endParaRPr lang="it-IT" dirty="0" smtClean="0"/>
          </a:p>
          <a:p>
            <a:pPr algn="ctr">
              <a:buNone/>
            </a:pPr>
            <a:r>
              <a:rPr lang="it-IT" dirty="0" smtClean="0"/>
              <a:t>VALUTAZIONE</a:t>
            </a:r>
          </a:p>
          <a:p>
            <a:pPr algn="ctr">
              <a:buNone/>
            </a:pPr>
            <a:r>
              <a:rPr lang="it-IT" dirty="0" smtClean="0"/>
              <a:t>ACCERTAMENTO DELLA QUANTITA’ </a:t>
            </a:r>
            <a:r>
              <a:rPr lang="it-IT" dirty="0" err="1" smtClean="0"/>
              <a:t>DI</a:t>
            </a:r>
            <a:r>
              <a:rPr lang="it-IT" dirty="0" smtClean="0"/>
              <a:t> CONOSCENZE</a:t>
            </a:r>
          </a:p>
          <a:p>
            <a:pPr algn="ctr">
              <a:buNone/>
            </a:pPr>
            <a:endParaRPr lang="it-IT" dirty="0" smtClean="0"/>
          </a:p>
          <a:p>
            <a:pPr algn="ctr">
              <a:buNone/>
            </a:pPr>
            <a:r>
              <a:rPr lang="it-IT" dirty="0" smtClean="0"/>
              <a:t>DOCENTE: seleziona attraverso un giudizio</a:t>
            </a:r>
          </a:p>
          <a:p>
            <a:pPr algn="ctr">
              <a:buNone/>
            </a:pPr>
            <a:r>
              <a:rPr lang="it-IT" dirty="0" smtClean="0"/>
              <a:t>METODOLOGIA: unidirezionale</a:t>
            </a:r>
          </a:p>
          <a:p>
            <a:pPr algn="ctr">
              <a:buNone/>
            </a:pPr>
            <a:r>
              <a:rPr lang="it-IT" dirty="0" smtClean="0"/>
              <a:t>OGGETTO: il prodotto</a:t>
            </a:r>
          </a:p>
          <a:p>
            <a:pPr algn="ctr">
              <a:buNone/>
            </a:pPr>
            <a:r>
              <a:rPr lang="it-IT" dirty="0" smtClean="0"/>
              <a:t>STRUMENTI: compiti in classe- interrogazione</a:t>
            </a:r>
          </a:p>
          <a:p>
            <a:pPr algn="ctr">
              <a:buNone/>
            </a:pPr>
            <a:r>
              <a:rPr lang="it-IT" dirty="0" smtClean="0"/>
              <a:t>APPRENDIMENTO: stimolo-risposta</a:t>
            </a:r>
          </a:p>
          <a:p>
            <a:pPr algn="ctr">
              <a:buNone/>
            </a:pPr>
            <a:endParaRPr lang="it-IT" dirty="0" smtClean="0"/>
          </a:p>
          <a:p>
            <a:pPr algn="ctr">
              <a:buNone/>
            </a:pPr>
            <a:r>
              <a:rPr lang="it-IT" dirty="0" smtClean="0"/>
              <a:t>IN ALTRI PAESI DIFFUSIONE DELLA DOCIMOLOGIA </a:t>
            </a:r>
          </a:p>
          <a:p>
            <a:pPr algn="ctr">
              <a:buNone/>
            </a:pPr>
            <a:endParaRPr lang="it-IT" dirty="0" smtClean="0"/>
          </a:p>
          <a:p>
            <a:pPr algn="ctr">
              <a:buNone/>
            </a:pPr>
            <a:endParaRPr lang="it-IT" dirty="0"/>
          </a:p>
        </p:txBody>
      </p:sp>
      <p:sp>
        <p:nvSpPr>
          <p:cNvPr id="4" name="Freccia a destra 3"/>
          <p:cNvSpPr/>
          <p:nvPr/>
        </p:nvSpPr>
        <p:spPr>
          <a:xfrm rot="5400000">
            <a:off x="4139952" y="836712"/>
            <a:ext cx="57606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a destra 4"/>
          <p:cNvSpPr/>
          <p:nvPr/>
        </p:nvSpPr>
        <p:spPr>
          <a:xfrm rot="5400000">
            <a:off x="4139952" y="2420888"/>
            <a:ext cx="57606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FINE ANNI ‘60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001419"/>
          </a:xfrm>
        </p:spPr>
        <p:txBody>
          <a:bodyPr>
            <a:normAutofit fontScale="92500" lnSpcReduction="20000"/>
          </a:bodyPr>
          <a:lstStyle/>
          <a:p>
            <a:r>
              <a:rPr lang="it-IT" dirty="0" smtClean="0"/>
              <a:t>SCUOLA EGALITARIA</a:t>
            </a:r>
          </a:p>
          <a:p>
            <a:r>
              <a:rPr lang="it-IT" dirty="0" smtClean="0"/>
              <a:t>ESPANSIONE SCOLASTICA E CULTURALE</a:t>
            </a:r>
          </a:p>
          <a:p>
            <a:r>
              <a:rPr lang="it-IT" dirty="0" smtClean="0"/>
              <a:t>CULTURA DINAMICA</a:t>
            </a:r>
          </a:p>
          <a:p>
            <a:r>
              <a:rPr lang="it-IT" dirty="0" smtClean="0"/>
              <a:t>ISTRUZIONE = STRUMENTO </a:t>
            </a:r>
            <a:r>
              <a:rPr lang="it-IT" dirty="0" err="1" smtClean="0"/>
              <a:t>DI</a:t>
            </a:r>
            <a:r>
              <a:rPr lang="it-IT" dirty="0" smtClean="0"/>
              <a:t> MOBILITA’ SOCIALE</a:t>
            </a:r>
          </a:p>
          <a:p>
            <a:r>
              <a:rPr lang="it-IT" dirty="0" smtClean="0"/>
              <a:t>EDUCAZIONE = FORMAZIONE DELL’UOMO /CITTADINO</a:t>
            </a:r>
          </a:p>
          <a:p>
            <a:r>
              <a:rPr lang="it-IT" dirty="0" smtClean="0"/>
              <a:t>INNOVAZIONI PEDAGOGICHE/METODOLOGICHE: SPERIMENTAZIONI CLASSI APERTE, TEAM TEACHING</a:t>
            </a:r>
          </a:p>
          <a:p>
            <a:pPr>
              <a:buNone/>
            </a:pPr>
            <a:endParaRPr lang="it-IT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it-IT" dirty="0" smtClean="0">
                <a:solidFill>
                  <a:srgbClr val="FF0000"/>
                </a:solidFill>
              </a:rPr>
              <a:t>CAMBIO PARADIGMA </a:t>
            </a:r>
          </a:p>
          <a:p>
            <a:pPr algn="ctr">
              <a:buNone/>
            </a:pPr>
            <a:r>
              <a:rPr lang="it-IT" dirty="0" smtClean="0">
                <a:solidFill>
                  <a:srgbClr val="FF0000"/>
                </a:solidFill>
              </a:rPr>
              <a:t>INSEGNAMENTO-APPRENDIMENTO-VALUTAZIONE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VALUTAZIONE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FUNZIONE ORIENTATIVA</a:t>
            </a:r>
          </a:p>
          <a:p>
            <a:r>
              <a:rPr lang="it-IT" dirty="0" smtClean="0"/>
              <a:t>OPERAZIONE ANCHE INIZIALE E CONTINUA</a:t>
            </a:r>
          </a:p>
          <a:p>
            <a:r>
              <a:rPr lang="it-IT" dirty="0" smtClean="0"/>
              <a:t>VERIFICA DELLE AZIONI MESSE IN ATTO</a:t>
            </a:r>
          </a:p>
          <a:p>
            <a:r>
              <a:rPr lang="it-IT" dirty="0" smtClean="0"/>
              <a:t>VALUTAZIONE E PROGRAMMAZIONE</a:t>
            </a:r>
          </a:p>
          <a:p>
            <a:r>
              <a:rPr lang="it-IT" dirty="0" smtClean="0"/>
              <a:t>OGGETTO: LA  QUALITA’ DEL PRODOTTO L’EFFICACIA DELL’INSEGNAMENTO</a:t>
            </a:r>
          </a:p>
          <a:p>
            <a:r>
              <a:rPr lang="it-IT" dirty="0" smtClean="0"/>
              <a:t>DIMENSIONE COLLEGIALE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5793507"/>
          </a:xfrm>
        </p:spPr>
        <p:txBody>
          <a:bodyPr/>
          <a:lstStyle/>
          <a:p>
            <a:r>
              <a:rPr lang="it-IT" dirty="0" smtClean="0"/>
              <a:t>VALUTAZIONE = RACCOLTA </a:t>
            </a:r>
            <a:r>
              <a:rPr lang="it-IT" dirty="0" err="1" smtClean="0"/>
              <a:t>DI</a:t>
            </a:r>
            <a:r>
              <a:rPr lang="it-IT" dirty="0" smtClean="0"/>
              <a:t> DATI/INFORMAZIONI SUL PROCESSO </a:t>
            </a:r>
            <a:r>
              <a:rPr lang="it-IT" dirty="0" err="1" smtClean="0"/>
              <a:t>DI</a:t>
            </a:r>
            <a:r>
              <a:rPr lang="it-IT" dirty="0" smtClean="0"/>
              <a:t> APPRENDIMENTO PER GARANTIRE UN PRODOTTO POSITIVO PER TUTTI A FINI MIGLIORATIVI</a:t>
            </a:r>
          </a:p>
          <a:p>
            <a:r>
              <a:rPr lang="it-IT" dirty="0" smtClean="0"/>
              <a:t>VALUTARE = ANALIZZARE, DIAGNOSTICARE, MIGLIORARE </a:t>
            </a:r>
          </a:p>
          <a:p>
            <a:r>
              <a:rPr lang="it-IT" dirty="0" smtClean="0"/>
              <a:t>VERIFICA FUNZIONE INFORMATIVA IN ITINERE-VALUTAZIONE PRODOTTO FINALE  MISURATIVA = </a:t>
            </a:r>
          </a:p>
          <a:p>
            <a:pPr>
              <a:buNone/>
            </a:pPr>
            <a:r>
              <a:rPr lang="it-IT" dirty="0" smtClean="0"/>
              <a:t> VALUTAZIONE FORMATIVA-REGOLATIVA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SE…</a:t>
            </a:r>
            <a:r>
              <a:rPr lang="it-IT" dirty="0" smtClean="0"/>
              <a:t>..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it-IT" dirty="0" smtClean="0"/>
              <a:t>COMPORTAMENTISMO          val. </a:t>
            </a:r>
            <a:r>
              <a:rPr lang="it-IT" dirty="0" err="1" smtClean="0">
                <a:solidFill>
                  <a:srgbClr val="FF0000"/>
                </a:solidFill>
              </a:rPr>
              <a:t>sommativa</a:t>
            </a:r>
            <a:endParaRPr lang="it-IT" dirty="0" smtClean="0">
              <a:solidFill>
                <a:srgbClr val="FF0000"/>
              </a:solidFill>
            </a:endParaRPr>
          </a:p>
          <a:p>
            <a:r>
              <a:rPr lang="it-IT" dirty="0" smtClean="0"/>
              <a:t>COSTRUTTIVISMO           val. </a:t>
            </a:r>
            <a:r>
              <a:rPr lang="it-IT" dirty="0" smtClean="0">
                <a:solidFill>
                  <a:srgbClr val="FF0000"/>
                </a:solidFill>
              </a:rPr>
              <a:t>formativa</a:t>
            </a:r>
          </a:p>
          <a:p>
            <a:pPr>
              <a:buNone/>
            </a:pPr>
            <a:r>
              <a:rPr lang="it-IT" dirty="0" smtClean="0"/>
              <a:t>                            nuovo paradigma</a:t>
            </a:r>
          </a:p>
          <a:p>
            <a:pPr algn="ctr">
              <a:buNone/>
            </a:pPr>
            <a:r>
              <a:rPr lang="it-IT" dirty="0" smtClean="0">
                <a:solidFill>
                  <a:srgbClr val="FF0000"/>
                </a:solidFill>
              </a:rPr>
              <a:t>VALUTAZIONE NARRATIVA</a:t>
            </a:r>
          </a:p>
          <a:p>
            <a:pPr algn="ctr">
              <a:buNone/>
            </a:pPr>
            <a:r>
              <a:rPr lang="it-IT" dirty="0" smtClean="0"/>
              <a:t>Processo di riflessione sulla conoscenza</a:t>
            </a:r>
          </a:p>
          <a:p>
            <a:pPr algn="ctr">
              <a:buNone/>
            </a:pPr>
            <a:r>
              <a:rPr lang="it-IT" dirty="0" smtClean="0"/>
              <a:t>Imparare a confrontare i saperi</a:t>
            </a:r>
          </a:p>
          <a:p>
            <a:pPr algn="ctr">
              <a:buNone/>
            </a:pPr>
            <a:r>
              <a:rPr lang="it-IT" dirty="0" smtClean="0"/>
              <a:t>VALUTAZIONE INTERPRETATIVA DEL PROCESSO </a:t>
            </a:r>
            <a:r>
              <a:rPr lang="it-IT" dirty="0" err="1" smtClean="0"/>
              <a:t>DI</a:t>
            </a:r>
            <a:r>
              <a:rPr lang="it-IT" dirty="0" smtClean="0"/>
              <a:t> ISEGNAMENTO/APPRENDIMENTO</a:t>
            </a:r>
          </a:p>
        </p:txBody>
      </p:sp>
      <p:cxnSp>
        <p:nvCxnSpPr>
          <p:cNvPr id="5" name="Connettore 2 4"/>
          <p:cNvCxnSpPr/>
          <p:nvPr/>
        </p:nvCxnSpPr>
        <p:spPr>
          <a:xfrm>
            <a:off x="4788024" y="1628800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2 5"/>
          <p:cNvCxnSpPr/>
          <p:nvPr/>
        </p:nvCxnSpPr>
        <p:spPr>
          <a:xfrm>
            <a:off x="4067944" y="2132856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2 7"/>
          <p:cNvCxnSpPr/>
          <p:nvPr/>
        </p:nvCxnSpPr>
        <p:spPr>
          <a:xfrm>
            <a:off x="4427984" y="3501008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2600</Words>
  <Application>Microsoft Office PowerPoint</Application>
  <PresentationFormat>Presentazione su schermo (4:3)</PresentationFormat>
  <Paragraphs>328</Paragraphs>
  <Slides>40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40</vt:i4>
      </vt:variant>
    </vt:vector>
  </HeadingPairs>
  <TitlesOfParts>
    <vt:vector size="41" baseType="lpstr">
      <vt:lpstr>Tema di Office</vt:lpstr>
      <vt:lpstr>Valutare le competenze </vt:lpstr>
      <vt:lpstr>Valutazione      insegnamento Valutazione      qualità azione didattica</vt:lpstr>
      <vt:lpstr>Diapositiva 3</vt:lpstr>
      <vt:lpstr>TRE MODI DI CONSIDERARE LA VALUTAZIONE</vt:lpstr>
      <vt:lpstr>Diapositiva 5</vt:lpstr>
      <vt:lpstr>FINE ANNI ‘60</vt:lpstr>
      <vt:lpstr>VALUTAZIONE</vt:lpstr>
      <vt:lpstr>Diapositiva 8</vt:lpstr>
      <vt:lpstr>SE…..</vt:lpstr>
      <vt:lpstr>VALUTAZIONE FORMATIVA</vt:lpstr>
      <vt:lpstr>DUE APPROCCI IN CONTRASTO?</vt:lpstr>
      <vt:lpstr>Diapositiva 12</vt:lpstr>
      <vt:lpstr>Coniugare le dimensioni della valutazione  per competenze</vt:lpstr>
      <vt:lpstr>Diapositiva 14</vt:lpstr>
      <vt:lpstr>Diapositiva 15</vt:lpstr>
      <vt:lpstr>  Le RUBRICHE Valutative descrivono  i livelli di padronanza di una competenza.  È  utile avvalersene per valutare  la comprensione profonda. </vt:lpstr>
      <vt:lpstr> Esempio di valutazione per livelli  Dimensione 1-  Area della Soggettività  </vt:lpstr>
      <vt:lpstr>Diapositiva 18</vt:lpstr>
      <vt:lpstr>La Rubrica Valutativa  delle competenze esempio di livelli</vt:lpstr>
      <vt:lpstr>Esempio  Dimensione 1 autovalutazione dell’alunno </vt:lpstr>
      <vt:lpstr>Diapositiva 21</vt:lpstr>
      <vt:lpstr>2. Area dell’oggettività il senso dei Compiti di PRESTAZIONE</vt:lpstr>
      <vt:lpstr>3. Area dell’intersoggettività</vt:lpstr>
      <vt:lpstr>IMPORTANTE </vt:lpstr>
      <vt:lpstr>Dalla programmazione alla progettazione</vt:lpstr>
      <vt:lpstr>PERCHE’ VALUTIAMO?</vt:lpstr>
      <vt:lpstr>Cosa valutiamo?</vt:lpstr>
      <vt:lpstr>una competenza non è misurabile, ma può essere “riconosciuta”</vt:lpstr>
      <vt:lpstr>Cos’è un compito unitario?</vt:lpstr>
      <vt:lpstr>I compiti per la valutazione autentica: le caratteristiche  dei compiti di realtà (P.Meirieu)</vt:lpstr>
      <vt:lpstr>I compiti di realtà nelle norme: C.M. n. 3 del 13.02.2015</vt:lpstr>
      <vt:lpstr>Diapositiva 32</vt:lpstr>
      <vt:lpstr>   Quali  aspetti considerare per mettere a punto prove di realtà?   </vt:lpstr>
      <vt:lpstr>   Quali domande farsi per mettere a punto prove di realtà?   </vt:lpstr>
      <vt:lpstr>Compiti di realtà</vt:lpstr>
      <vt:lpstr>Diapositiva 36</vt:lpstr>
      <vt:lpstr>Diapositiva 37</vt:lpstr>
      <vt:lpstr>Diapositiva 38</vt:lpstr>
      <vt:lpstr>La certificazione/attestazione: funzioni</vt:lpstr>
      <vt:lpstr>R.S. PETERS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Piano di formazione  Rete d’Ambito 17 corso CV2</dc:title>
  <dc:creator>LOREDANA</dc:creator>
  <cp:lastModifiedBy>Loredana</cp:lastModifiedBy>
  <cp:revision>42</cp:revision>
  <dcterms:created xsi:type="dcterms:W3CDTF">2017-09-25T07:02:02Z</dcterms:created>
  <dcterms:modified xsi:type="dcterms:W3CDTF">2019-02-18T08:14:12Z</dcterms:modified>
</cp:coreProperties>
</file>