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70" r:id="rId2"/>
    <p:sldId id="256" r:id="rId3"/>
    <p:sldId id="273" r:id="rId4"/>
    <p:sldId id="257" r:id="rId5"/>
    <p:sldId id="258" r:id="rId6"/>
    <p:sldId id="259" r:id="rId7"/>
    <p:sldId id="260" r:id="rId8"/>
    <p:sldId id="274" r:id="rId9"/>
    <p:sldId id="277" r:id="rId10"/>
    <p:sldId id="276" r:id="rId11"/>
    <p:sldId id="275" r:id="rId12"/>
    <p:sldId id="261" r:id="rId13"/>
    <p:sldId id="262" r:id="rId14"/>
    <p:sldId id="278" r:id="rId15"/>
    <p:sldId id="272" r:id="rId16"/>
    <p:sldId id="266" r:id="rId17"/>
    <p:sldId id="279" r:id="rId18"/>
    <p:sldId id="280" r:id="rId19"/>
    <p:sldId id="281" r:id="rId20"/>
    <p:sldId id="263" r:id="rId21"/>
    <p:sldId id="282" r:id="rId22"/>
    <p:sldId id="267" r:id="rId2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4890C-F329-4166-81D4-7938FEEC0BB3}" type="datetimeFigureOut">
              <a:rPr lang="it-IT" smtClean="0"/>
              <a:pPr/>
              <a:t>05/11/2018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17BD53-D2F1-4768-A6EB-AAA9D256512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1142040" y="685631"/>
            <a:ext cx="4572480" cy="342950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it-IT">
              <a:ea typeface="msmincho" charset="0"/>
              <a:cs typeface="msmincho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body"/>
          </p:nvPr>
        </p:nvSpPr>
        <p:spPr>
          <a:xfrm>
            <a:off x="1061392" y="4350019"/>
            <a:ext cx="4719375" cy="3491962"/>
          </a:xfrm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tangolo arrotondat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0" name="Sottotito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05/11/2018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05/11/2018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05/11/2018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05/11/2018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arrotondat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tangolo arrotondat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05/11/2018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05/11/2018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05/11/2018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05/11/2018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05/11/2018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05/11/2018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otonda singolo angolo rettangol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05/11/2018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tangolo arrotondat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Segnaposto tito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05/11/2018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3785644"/>
          </a:xfrm>
        </p:spPr>
        <p:txBody>
          <a:bodyPr>
            <a:normAutofit/>
          </a:bodyPr>
          <a:lstStyle/>
          <a:p>
            <a:r>
              <a:rPr lang="it-IT" sz="4000" dirty="0" smtClean="0"/>
              <a:t>Progettare un curricolo per competenze </a:t>
            </a:r>
            <a:br>
              <a:rPr lang="it-IT" sz="4000" dirty="0" smtClean="0"/>
            </a:br>
            <a:r>
              <a:rPr lang="it-IT" sz="4000" dirty="0" smtClean="0"/>
              <a:t/>
            </a:r>
            <a:br>
              <a:rPr lang="it-IT" sz="4000" dirty="0" smtClean="0"/>
            </a:br>
            <a:r>
              <a:rPr lang="it-IT" sz="2800" dirty="0" smtClean="0"/>
              <a:t/>
            </a:r>
            <a:br>
              <a:rPr lang="it-IT" sz="2800" dirty="0" smtClean="0"/>
            </a:br>
            <a:r>
              <a:rPr lang="it-IT" sz="2800" dirty="0" smtClean="0"/>
              <a:t/>
            </a:r>
            <a:br>
              <a:rPr lang="it-IT" sz="2800" dirty="0" smtClean="0"/>
            </a:br>
            <a:r>
              <a:rPr lang="it-IT" sz="2800" dirty="0" smtClean="0"/>
              <a:t>IC – Nardò</a:t>
            </a:r>
            <a:br>
              <a:rPr lang="it-IT" sz="2800" dirty="0" smtClean="0"/>
            </a:br>
            <a:r>
              <a:rPr lang="it-IT" sz="2800" dirty="0" smtClean="0"/>
              <a:t>Formazione docenti </a:t>
            </a:r>
            <a:r>
              <a:rPr lang="it-IT" sz="2800" dirty="0" err="1" smtClean="0"/>
              <a:t>a.s.</a:t>
            </a:r>
            <a:r>
              <a:rPr lang="it-IT" sz="2800" dirty="0" smtClean="0"/>
              <a:t> 2018/19</a:t>
            </a:r>
            <a:endParaRPr lang="it-IT" sz="28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929190" y="4714884"/>
            <a:ext cx="3816424" cy="1752600"/>
          </a:xfrm>
        </p:spPr>
        <p:txBody>
          <a:bodyPr>
            <a:normAutofit/>
          </a:bodyPr>
          <a:lstStyle/>
          <a:p>
            <a:r>
              <a:rPr lang="it-IT" dirty="0" smtClean="0"/>
              <a:t>Docente  </a:t>
            </a:r>
          </a:p>
          <a:p>
            <a:r>
              <a:rPr lang="it-IT" dirty="0" smtClean="0"/>
              <a:t>Loredana De Simone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70416"/>
          </a:xfrm>
        </p:spPr>
        <p:txBody>
          <a:bodyPr>
            <a:normAutofit/>
          </a:bodyPr>
          <a:lstStyle/>
          <a:p>
            <a:r>
              <a:rPr lang="it-IT" dirty="0" smtClean="0"/>
              <a:t>Cosa far apprendere all’alunno del sapere contenuto nelle discipline/materie?</a:t>
            </a:r>
          </a:p>
          <a:p>
            <a:r>
              <a:rPr lang="it-IT" dirty="0" smtClean="0"/>
              <a:t>Quali nessi di fondo tra le discipline?</a:t>
            </a:r>
          </a:p>
          <a:p>
            <a:r>
              <a:rPr lang="it-IT" dirty="0" smtClean="0"/>
              <a:t>Come favorire e potenziare lo sviluppo di abilità?</a:t>
            </a:r>
          </a:p>
          <a:p>
            <a:r>
              <a:rPr lang="it-IT" dirty="0" smtClean="0"/>
              <a:t>Quali strumenti didattici?</a:t>
            </a:r>
          </a:p>
          <a:p>
            <a:r>
              <a:rPr lang="it-IT" dirty="0" smtClean="0"/>
              <a:t>Quali ambienti di apprendimento funzionali all’integrazione  curricolare della conoscenza?</a:t>
            </a:r>
          </a:p>
          <a:p>
            <a:r>
              <a:rPr lang="it-IT" dirty="0" smtClean="0"/>
              <a:t>Quali connessioni con le competenze di cittadinanza?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70416"/>
          </a:xfrm>
        </p:spPr>
        <p:txBody>
          <a:bodyPr>
            <a:normAutofit/>
          </a:bodyPr>
          <a:lstStyle/>
          <a:p>
            <a:r>
              <a:rPr lang="it-IT" dirty="0" smtClean="0"/>
              <a:t>Il curricolo andrebbe deciso a partire dalla comprensione dei principi sottesi che strutturano una disciplina</a:t>
            </a:r>
          </a:p>
          <a:p>
            <a:r>
              <a:rPr lang="it-IT" dirty="0" smtClean="0"/>
              <a:t>La comprensione  di principi e idee centrali è la strada per trasferire ciò che è stato insegnato</a:t>
            </a:r>
          </a:p>
          <a:p>
            <a:r>
              <a:rPr lang="it-IT" dirty="0" smtClean="0"/>
              <a:t>Comprendere la struttura fondamentale significa aver appreso non solo qualcosa di specifico ma anche il modello per comprendere cose simili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Aspetto fondante della scuola del curricolo: saperi essenziali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Non minimale</a:t>
            </a:r>
          </a:p>
          <a:p>
            <a:r>
              <a:rPr lang="it-IT" dirty="0" smtClean="0"/>
              <a:t>Non studio estensivo</a:t>
            </a:r>
          </a:p>
          <a:p>
            <a:r>
              <a:rPr lang="it-IT" dirty="0" smtClean="0"/>
              <a:t>Non organizzazione specialistica delle discipline </a:t>
            </a:r>
          </a:p>
          <a:p>
            <a:r>
              <a:rPr lang="it-IT" dirty="0" smtClean="0"/>
              <a:t>Non conoscenze astratte/ mnemoniche</a:t>
            </a:r>
          </a:p>
          <a:p>
            <a:pPr algn="ctr">
              <a:buNone/>
            </a:pPr>
            <a:r>
              <a:rPr lang="it-IT" b="1" dirty="0" smtClean="0">
                <a:solidFill>
                  <a:srgbClr val="FF0000"/>
                </a:solidFill>
              </a:rPr>
              <a:t>MA</a:t>
            </a:r>
          </a:p>
          <a:p>
            <a:r>
              <a:rPr lang="it-IT" dirty="0" smtClean="0"/>
              <a:t>Studio intensivo</a:t>
            </a:r>
          </a:p>
          <a:p>
            <a:r>
              <a:rPr lang="it-IT" dirty="0" smtClean="0"/>
              <a:t>Conoscenze durevoli/ Comprensione profonda</a:t>
            </a:r>
          </a:p>
          <a:p>
            <a:r>
              <a:rPr lang="it-IT" dirty="0" smtClean="0"/>
              <a:t>Cosa e come insegnare e apprendere</a:t>
            </a:r>
          </a:p>
          <a:p>
            <a:r>
              <a:rPr lang="it-IT" dirty="0" smtClean="0"/>
              <a:t>Competenze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Come individuarli?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472" y="928670"/>
            <a:ext cx="8229600" cy="4517124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it-IT" sz="4200" b="1" dirty="0" smtClean="0">
                <a:solidFill>
                  <a:srgbClr val="FF0000"/>
                </a:solidFill>
              </a:rPr>
              <a:t>Saperi significativi</a:t>
            </a:r>
          </a:p>
          <a:p>
            <a:pPr>
              <a:buNone/>
            </a:pPr>
            <a:endParaRPr lang="it-IT" dirty="0" smtClean="0"/>
          </a:p>
          <a:p>
            <a:r>
              <a:rPr lang="it-IT" b="1" dirty="0" smtClean="0"/>
              <a:t>Conoscenze fondamentali nella cultura e nelle discipline</a:t>
            </a:r>
          </a:p>
          <a:p>
            <a:r>
              <a:rPr lang="it-IT" b="1" dirty="0" smtClean="0"/>
              <a:t>Conoscenze adeguate alle strutture cognitive/ motivazionali</a:t>
            </a:r>
          </a:p>
          <a:p>
            <a:r>
              <a:rPr lang="it-IT" b="1" dirty="0" smtClean="0"/>
              <a:t>Conoscenze durevoli e utili</a:t>
            </a:r>
          </a:p>
          <a:p>
            <a:pPr algn="ctr">
              <a:buNone/>
            </a:pPr>
            <a:endParaRPr lang="it-IT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it-IT" b="1" dirty="0" smtClean="0">
                <a:solidFill>
                  <a:srgbClr val="FF0000"/>
                </a:solidFill>
              </a:rPr>
              <a:t>Analisi del sapere disciplinare</a:t>
            </a:r>
          </a:p>
          <a:p>
            <a:pPr algn="ctr">
              <a:buNone/>
            </a:pPr>
            <a:r>
              <a:rPr lang="it-IT" b="1" dirty="0" smtClean="0">
                <a:solidFill>
                  <a:srgbClr val="FF0000"/>
                </a:solidFill>
              </a:rPr>
              <a:t>Funzione formativa delle discipline</a:t>
            </a:r>
          </a:p>
          <a:p>
            <a:pPr algn="ctr">
              <a:buNone/>
            </a:pPr>
            <a:r>
              <a:rPr lang="it-IT" b="1" dirty="0" smtClean="0">
                <a:solidFill>
                  <a:srgbClr val="FF0000"/>
                </a:solidFill>
              </a:rPr>
              <a:t>Snellire il curricolo valorizzando le discipline</a:t>
            </a:r>
          </a:p>
          <a:p>
            <a:pPr algn="ctr">
              <a:buNone/>
            </a:pPr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183880" cy="1051560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PARTIRE DALLE DISCIPLINE 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0034" y="1357298"/>
            <a:ext cx="8183880" cy="4759456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Leggere e comprenderne la struttura</a:t>
            </a:r>
          </a:p>
          <a:p>
            <a:r>
              <a:rPr lang="it-IT" dirty="0" smtClean="0"/>
              <a:t>Analizzarle tenendo conto che contenuti che nel passato erano essenziali oggi non lo sono più e viceversa</a:t>
            </a:r>
          </a:p>
          <a:p>
            <a:r>
              <a:rPr lang="it-IT" dirty="0" smtClean="0"/>
              <a:t>Il metodo e le modalità di apprendimento sono parte essenziale del curricolo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b="1" dirty="0" smtClean="0">
                <a:solidFill>
                  <a:srgbClr val="FF0000"/>
                </a:solidFill>
              </a:rPr>
              <a:t>SELEZIONARE NELLE DISCIPLINE LE CONOSCENZE CHE DEVONO DIVENIRE DUREVOLI  DA ALTRE CHE POSSONO RESTARE FAMILIARI</a:t>
            </a:r>
          </a:p>
          <a:p>
            <a:pPr>
              <a:buNone/>
            </a:pPr>
            <a:r>
              <a:rPr lang="it-IT" b="1" dirty="0" smtClean="0">
                <a:solidFill>
                  <a:srgbClr val="FF0000"/>
                </a:solidFill>
              </a:rPr>
              <a:t>NON PUO’ ESSERE INSEGNATO E APPRESO TUTTO! </a:t>
            </a:r>
            <a:endParaRPr lang="it-IT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1065601" y="357158"/>
            <a:ext cx="7619040" cy="11910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2452" rIns="81639" bIns="42452" anchor="ctr"/>
          <a:lstStyle/>
          <a:p>
            <a:pPr algn="ctr"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it-IT" sz="3300" b="1" i="1" dirty="0">
                <a:solidFill>
                  <a:srgbClr val="FF0000"/>
                </a:solidFill>
              </a:rPr>
              <a:t>L'apprendimento è significativo se...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323528" y="1268761"/>
            <a:ext cx="8568952" cy="475252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2452" rIns="81639" bIns="42452"/>
          <a:lstStyle/>
          <a:p>
            <a:pPr marL="604809" indent="-604809">
              <a:spcBef>
                <a:spcPts val="726"/>
              </a:spcBef>
              <a:buFont typeface="Times New Roman" pitchFamily="16" charset="0"/>
              <a:buChar char="•"/>
              <a:tabLst>
                <a:tab pos="604809" algn="l"/>
                <a:tab pos="1010895" algn="l"/>
                <a:tab pos="1418421" algn="l"/>
                <a:tab pos="1825947" algn="l"/>
                <a:tab pos="2233473" algn="l"/>
                <a:tab pos="2640999" algn="l"/>
                <a:tab pos="3048525" algn="l"/>
                <a:tab pos="3456051" algn="l"/>
                <a:tab pos="3863577" algn="l"/>
                <a:tab pos="4271103" algn="l"/>
                <a:tab pos="4678629" algn="l"/>
                <a:tab pos="5086155" algn="l"/>
                <a:tab pos="5493682" algn="l"/>
                <a:tab pos="5901207" algn="l"/>
                <a:tab pos="6308734" algn="l"/>
                <a:tab pos="6716259" algn="l"/>
                <a:tab pos="7123786" algn="l"/>
                <a:tab pos="7531311" algn="l"/>
                <a:tab pos="7938838" algn="l"/>
                <a:tab pos="8346363" algn="l"/>
                <a:tab pos="8753890" algn="l"/>
              </a:tabLst>
            </a:pPr>
            <a:endParaRPr lang="it-IT" sz="2400" b="1" dirty="0" smtClean="0"/>
          </a:p>
          <a:p>
            <a:pPr marL="604809" indent="-604809">
              <a:spcBef>
                <a:spcPts val="726"/>
              </a:spcBef>
              <a:buFont typeface="Times New Roman" pitchFamily="16" charset="0"/>
              <a:buChar char="•"/>
              <a:tabLst>
                <a:tab pos="604809" algn="l"/>
                <a:tab pos="1010895" algn="l"/>
                <a:tab pos="1418421" algn="l"/>
                <a:tab pos="1825947" algn="l"/>
                <a:tab pos="2233473" algn="l"/>
                <a:tab pos="2640999" algn="l"/>
                <a:tab pos="3048525" algn="l"/>
                <a:tab pos="3456051" algn="l"/>
                <a:tab pos="3863577" algn="l"/>
                <a:tab pos="4271103" algn="l"/>
                <a:tab pos="4678629" algn="l"/>
                <a:tab pos="5086155" algn="l"/>
                <a:tab pos="5493682" algn="l"/>
                <a:tab pos="5901207" algn="l"/>
                <a:tab pos="6308734" algn="l"/>
                <a:tab pos="6716259" algn="l"/>
                <a:tab pos="7123786" algn="l"/>
                <a:tab pos="7531311" algn="l"/>
                <a:tab pos="7938838" algn="l"/>
                <a:tab pos="8346363" algn="l"/>
                <a:tab pos="8753890" algn="l"/>
              </a:tabLst>
            </a:pPr>
            <a:r>
              <a:rPr lang="it-IT" sz="2400" b="1" dirty="0" smtClean="0"/>
              <a:t>Se </a:t>
            </a:r>
            <a:r>
              <a:rPr lang="it-IT" sz="2400" b="1" dirty="0"/>
              <a:t>è un  sapere dotato di senso</a:t>
            </a:r>
          </a:p>
          <a:p>
            <a:pPr marL="604809" indent="-604809">
              <a:spcBef>
                <a:spcPts val="726"/>
              </a:spcBef>
              <a:buFont typeface="Times New Roman" pitchFamily="16" charset="0"/>
              <a:buChar char="•"/>
              <a:tabLst>
                <a:tab pos="604809" algn="l"/>
                <a:tab pos="1010895" algn="l"/>
                <a:tab pos="1418421" algn="l"/>
                <a:tab pos="1825947" algn="l"/>
                <a:tab pos="2233473" algn="l"/>
                <a:tab pos="2640999" algn="l"/>
                <a:tab pos="3048525" algn="l"/>
                <a:tab pos="3456051" algn="l"/>
                <a:tab pos="3863577" algn="l"/>
                <a:tab pos="4271103" algn="l"/>
                <a:tab pos="4678629" algn="l"/>
                <a:tab pos="5086155" algn="l"/>
                <a:tab pos="5493682" algn="l"/>
                <a:tab pos="5901207" algn="l"/>
                <a:tab pos="6308734" algn="l"/>
                <a:tab pos="6716259" algn="l"/>
                <a:tab pos="7123786" algn="l"/>
                <a:tab pos="7531311" algn="l"/>
                <a:tab pos="7938838" algn="l"/>
                <a:tab pos="8346363" algn="l"/>
                <a:tab pos="8753890" algn="l"/>
              </a:tabLst>
            </a:pPr>
            <a:r>
              <a:rPr lang="it-IT" sz="2400" b="1" dirty="0"/>
              <a:t>Se è un sapere che si alimenta della circolarità tra pensiero ed azione (esperienza in senso </a:t>
            </a:r>
            <a:r>
              <a:rPr lang="it-IT" sz="2400" b="1" dirty="0" err="1"/>
              <a:t>deweyana</a:t>
            </a:r>
            <a:r>
              <a:rPr lang="it-IT" sz="2400" b="1" dirty="0"/>
              <a:t>)</a:t>
            </a:r>
          </a:p>
          <a:p>
            <a:pPr marL="604809" indent="-604809">
              <a:spcBef>
                <a:spcPts val="726"/>
              </a:spcBef>
              <a:buFont typeface="Times New Roman" pitchFamily="16" charset="0"/>
              <a:buChar char="•"/>
              <a:tabLst>
                <a:tab pos="604809" algn="l"/>
                <a:tab pos="1010895" algn="l"/>
                <a:tab pos="1418421" algn="l"/>
                <a:tab pos="1825947" algn="l"/>
                <a:tab pos="2233473" algn="l"/>
                <a:tab pos="2640999" algn="l"/>
                <a:tab pos="3048525" algn="l"/>
                <a:tab pos="3456051" algn="l"/>
                <a:tab pos="3863577" algn="l"/>
                <a:tab pos="4271103" algn="l"/>
                <a:tab pos="4678629" algn="l"/>
                <a:tab pos="5086155" algn="l"/>
                <a:tab pos="5493682" algn="l"/>
                <a:tab pos="5901207" algn="l"/>
                <a:tab pos="6308734" algn="l"/>
                <a:tab pos="6716259" algn="l"/>
                <a:tab pos="7123786" algn="l"/>
                <a:tab pos="7531311" algn="l"/>
                <a:tab pos="7938838" algn="l"/>
                <a:tab pos="8346363" algn="l"/>
                <a:tab pos="8753890" algn="l"/>
              </a:tabLst>
            </a:pPr>
            <a:r>
              <a:rPr lang="it-IT" sz="2400" b="1" dirty="0"/>
              <a:t>Se è un sapere acquisito in modo significativo</a:t>
            </a:r>
          </a:p>
          <a:p>
            <a:pPr marL="604809" indent="-604809">
              <a:spcBef>
                <a:spcPts val="726"/>
              </a:spcBef>
              <a:buFont typeface="Times New Roman" pitchFamily="16" charset="0"/>
              <a:buChar char="•"/>
              <a:tabLst>
                <a:tab pos="604809" algn="l"/>
                <a:tab pos="1010895" algn="l"/>
                <a:tab pos="1418421" algn="l"/>
                <a:tab pos="1825947" algn="l"/>
                <a:tab pos="2233473" algn="l"/>
                <a:tab pos="2640999" algn="l"/>
                <a:tab pos="3048525" algn="l"/>
                <a:tab pos="3456051" algn="l"/>
                <a:tab pos="3863577" algn="l"/>
                <a:tab pos="4271103" algn="l"/>
                <a:tab pos="4678629" algn="l"/>
                <a:tab pos="5086155" algn="l"/>
                <a:tab pos="5493682" algn="l"/>
                <a:tab pos="5901207" algn="l"/>
                <a:tab pos="6308734" algn="l"/>
                <a:tab pos="6716259" algn="l"/>
                <a:tab pos="7123786" algn="l"/>
                <a:tab pos="7531311" algn="l"/>
                <a:tab pos="7938838" algn="l"/>
                <a:tab pos="8346363" algn="l"/>
                <a:tab pos="8753890" algn="l"/>
              </a:tabLst>
            </a:pPr>
            <a:r>
              <a:rPr lang="it-IT" sz="2400" b="1" dirty="0"/>
              <a:t>Se è un sapere che sa esprimersi in situazioni concrete</a:t>
            </a:r>
          </a:p>
          <a:p>
            <a:pPr marL="604809" indent="-604809">
              <a:spcBef>
                <a:spcPts val="726"/>
              </a:spcBef>
              <a:buFont typeface="Times New Roman" pitchFamily="16" charset="0"/>
              <a:buChar char="•"/>
              <a:tabLst>
                <a:tab pos="604809" algn="l"/>
                <a:tab pos="1010895" algn="l"/>
                <a:tab pos="1418421" algn="l"/>
                <a:tab pos="1825947" algn="l"/>
                <a:tab pos="2233473" algn="l"/>
                <a:tab pos="2640999" algn="l"/>
                <a:tab pos="3048525" algn="l"/>
                <a:tab pos="3456051" algn="l"/>
                <a:tab pos="3863577" algn="l"/>
                <a:tab pos="4271103" algn="l"/>
                <a:tab pos="4678629" algn="l"/>
                <a:tab pos="5086155" algn="l"/>
                <a:tab pos="5493682" algn="l"/>
                <a:tab pos="5901207" algn="l"/>
                <a:tab pos="6308734" algn="l"/>
                <a:tab pos="6716259" algn="l"/>
                <a:tab pos="7123786" algn="l"/>
                <a:tab pos="7531311" algn="l"/>
                <a:tab pos="7938838" algn="l"/>
                <a:tab pos="8346363" algn="l"/>
                <a:tab pos="8753890" algn="l"/>
              </a:tabLst>
            </a:pPr>
            <a:r>
              <a:rPr lang="it-IT" sz="2400" b="1" dirty="0"/>
              <a:t>Se diventa  un sapere durevole</a:t>
            </a:r>
          </a:p>
          <a:p>
            <a:pPr marL="604809" indent="-604809">
              <a:spcBef>
                <a:spcPts val="726"/>
              </a:spcBef>
              <a:buFont typeface="Times New Roman" pitchFamily="16" charset="0"/>
              <a:buChar char="•"/>
              <a:tabLst>
                <a:tab pos="604809" algn="l"/>
                <a:tab pos="1010895" algn="l"/>
                <a:tab pos="1418421" algn="l"/>
                <a:tab pos="1825947" algn="l"/>
                <a:tab pos="2233473" algn="l"/>
                <a:tab pos="2640999" algn="l"/>
                <a:tab pos="3048525" algn="l"/>
                <a:tab pos="3456051" algn="l"/>
                <a:tab pos="3863577" algn="l"/>
                <a:tab pos="4271103" algn="l"/>
                <a:tab pos="4678629" algn="l"/>
                <a:tab pos="5086155" algn="l"/>
                <a:tab pos="5493682" algn="l"/>
                <a:tab pos="5901207" algn="l"/>
                <a:tab pos="6308734" algn="l"/>
                <a:tab pos="6716259" algn="l"/>
                <a:tab pos="7123786" algn="l"/>
                <a:tab pos="7531311" algn="l"/>
                <a:tab pos="7938838" algn="l"/>
                <a:tab pos="8346363" algn="l"/>
                <a:tab pos="8753890" algn="l"/>
              </a:tabLst>
            </a:pPr>
            <a:r>
              <a:rPr lang="it-IT" sz="2400" b="1" dirty="0"/>
              <a:t>Se appartiene alla storia del soggetto e alla sua memoria biografica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1143000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           L’analisi </a:t>
            </a:r>
            <a:r>
              <a:rPr lang="it-IT" b="1" dirty="0" smtClean="0">
                <a:solidFill>
                  <a:srgbClr val="FF0000"/>
                </a:solidFill>
              </a:rPr>
              <a:t>disciplinare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/>
          </a:bodyPr>
          <a:lstStyle/>
          <a:p>
            <a:r>
              <a:rPr lang="it-IT" dirty="0" smtClean="0"/>
              <a:t>La disciplina nasce per conoscere la realtà</a:t>
            </a:r>
          </a:p>
          <a:p>
            <a:r>
              <a:rPr lang="it-IT" dirty="0" smtClean="0"/>
              <a:t>Le discipline sono modelli interpretativi della realtà</a:t>
            </a:r>
          </a:p>
          <a:p>
            <a:r>
              <a:rPr lang="it-IT" dirty="0" smtClean="0"/>
              <a:t>Insieme di concetti interrelati, formalizzati</a:t>
            </a:r>
          </a:p>
          <a:p>
            <a:r>
              <a:rPr lang="it-IT" dirty="0" smtClean="0"/>
              <a:t>Le discipline strumento di conoscenza di una realtà non trasmessa ma  costruita attraverso la capacità di agire e conoscere in modo autonomo e consapevole</a:t>
            </a:r>
          </a:p>
          <a:p>
            <a:r>
              <a:rPr lang="it-IT" dirty="0" smtClean="0"/>
              <a:t>Queste capacità si esprimono a diversi gradi di padronanza di abilità e conoscenze diventando competenze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          L’ANALISI </a:t>
            </a:r>
            <a:r>
              <a:rPr lang="it-IT" dirty="0" smtClean="0">
                <a:solidFill>
                  <a:srgbClr val="FF0000"/>
                </a:solidFill>
              </a:rPr>
              <a:t>DISCIPLINARE 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1785926"/>
            <a:ext cx="8183880" cy="4143404"/>
          </a:xfrm>
        </p:spPr>
        <p:txBody>
          <a:bodyPr>
            <a:normAutofit/>
          </a:bodyPr>
          <a:lstStyle/>
          <a:p>
            <a:r>
              <a:rPr lang="it-IT" dirty="0" smtClean="0"/>
              <a:t>La disciplina è strumento di conoscenza della realtà</a:t>
            </a:r>
          </a:p>
          <a:p>
            <a:r>
              <a:rPr lang="it-IT" dirty="0" smtClean="0"/>
              <a:t>La materia è l’insieme di concetti, principi organizzati in obiettivi e metodologie, selezionati all’interno di una o più discipline 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>
                <a:solidFill>
                  <a:srgbClr val="FF0000"/>
                </a:solidFill>
              </a:rPr>
              <a:t>QUALI ASPETTI LE ACCOMUNA E LE DIFFERENZIA?</a:t>
            </a:r>
          </a:p>
          <a:p>
            <a:pPr>
              <a:buNone/>
            </a:pP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0034" y="714356"/>
            <a:ext cx="8183880" cy="5327540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IL SISTEMA </a:t>
            </a:r>
            <a:r>
              <a:rPr lang="it-IT" dirty="0" err="1" smtClean="0"/>
              <a:t>DI</a:t>
            </a:r>
            <a:r>
              <a:rPr lang="it-IT" dirty="0" smtClean="0"/>
              <a:t> ORGANIZZAZIONE DELLA CONOSCENZA</a:t>
            </a:r>
          </a:p>
          <a:p>
            <a:r>
              <a:rPr lang="it-IT" dirty="0" smtClean="0"/>
              <a:t>LA FINALITA’ CONOSCITIVA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Le discipline vanno analizzate integrando la dimensione formativa e orientativa</a:t>
            </a:r>
          </a:p>
          <a:p>
            <a:pPr>
              <a:buNone/>
            </a:pPr>
            <a:r>
              <a:rPr lang="it-IT" dirty="0" smtClean="0"/>
              <a:t>Le discipline da obiettivo della scuola diventano strumenti di conoscenza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Attivano nell’allievo la capacità di conoscere e di agire  in modo autonomo e consapevole</a:t>
            </a:r>
          </a:p>
          <a:p>
            <a:pPr>
              <a:buNone/>
            </a:pPr>
            <a:r>
              <a:rPr lang="it-IT" dirty="0" smtClean="0"/>
              <a:t>Si esprimono in diversi gradi di padronanza di abilità e conoscenze</a:t>
            </a:r>
          </a:p>
          <a:p>
            <a:pPr>
              <a:buNone/>
            </a:pPr>
            <a:r>
              <a:rPr lang="it-IT" dirty="0" smtClean="0"/>
              <a:t>Diventano competenze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3214686"/>
            <a:ext cx="8183880" cy="2820354"/>
          </a:xfrm>
        </p:spPr>
        <p:txBody>
          <a:bodyPr>
            <a:norm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NON SONO CONTENUTI DA SVOLGERE O PROGRAMMI DA FINIRE!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214290"/>
            <a:ext cx="8229600" cy="3000396"/>
          </a:xfrm>
        </p:spPr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L’ANALISI DISCIPLINARE  GUIDA </a:t>
            </a:r>
          </a:p>
          <a:p>
            <a:pPr>
              <a:buNone/>
            </a:pPr>
            <a:r>
              <a:rPr lang="it-IT" dirty="0" smtClean="0"/>
              <a:t>- ALLA RIFLESSIONE, </a:t>
            </a:r>
          </a:p>
          <a:p>
            <a:pPr>
              <a:buNone/>
            </a:pPr>
            <a:r>
              <a:rPr lang="it-IT" dirty="0" smtClean="0"/>
              <a:t>- AL CONFRONTO,</a:t>
            </a:r>
          </a:p>
          <a:p>
            <a:pPr>
              <a:buFontTx/>
              <a:buChar char="-"/>
            </a:pPr>
            <a:r>
              <a:rPr lang="it-IT" dirty="0" smtClean="0"/>
              <a:t>AL CONFLITTO </a:t>
            </a:r>
            <a:r>
              <a:rPr lang="it-IT" dirty="0" smtClean="0"/>
              <a:t>PROFESSIONALE </a:t>
            </a: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772400" cy="144016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trasformazione del sistema formativo italiano 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57356" y="3500438"/>
            <a:ext cx="6400800" cy="3001888"/>
          </a:xfrm>
        </p:spPr>
        <p:txBody>
          <a:bodyPr>
            <a:norm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Autonomia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Decentramento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Riordino dei cicli scolastici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Obbligo scolastico/formativo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Sistema nazionale di Valutazione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Formazione permanente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57224" y="571480"/>
            <a:ext cx="7858180" cy="634082"/>
          </a:xfrm>
        </p:spPr>
        <p:txBody>
          <a:bodyPr>
            <a:noAutofit/>
          </a:bodyPr>
          <a:lstStyle/>
          <a:p>
            <a:r>
              <a:rPr lang="it-IT" sz="2800" b="1" dirty="0" smtClean="0">
                <a:solidFill>
                  <a:srgbClr val="FF0000"/>
                </a:solidFill>
              </a:rPr>
              <a:t>La costruzione di un curricolo centrato sulle competenze</a:t>
            </a:r>
            <a:endParaRPr lang="it-IT" sz="28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752"/>
            <a:ext cx="8543956" cy="5518396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r>
              <a:rPr lang="it-IT" sz="8600" b="1" dirty="0" smtClean="0">
                <a:solidFill>
                  <a:srgbClr val="FF0000"/>
                </a:solidFill>
              </a:rPr>
              <a:t>P</a:t>
            </a:r>
            <a:r>
              <a:rPr lang="it-IT" sz="8600" b="1" dirty="0" smtClean="0">
                <a:solidFill>
                  <a:srgbClr val="FF0000"/>
                </a:solidFill>
              </a:rPr>
              <a:t>ARTIRE </a:t>
            </a:r>
          </a:p>
          <a:p>
            <a:pPr>
              <a:buNone/>
            </a:pPr>
            <a:r>
              <a:rPr lang="it-IT" sz="6000" b="1" dirty="0" smtClean="0"/>
              <a:t>dalle </a:t>
            </a:r>
            <a:r>
              <a:rPr lang="it-IT" sz="6000" b="1" dirty="0" err="1" smtClean="0"/>
              <a:t>I.N.</a:t>
            </a:r>
            <a:endParaRPr lang="it-IT" sz="6000" b="1" dirty="0" smtClean="0"/>
          </a:p>
          <a:p>
            <a:pPr>
              <a:buNone/>
            </a:pPr>
            <a:r>
              <a:rPr lang="it-IT" sz="6000" b="1" dirty="0" smtClean="0"/>
              <a:t>Dai bisogni degli alunni</a:t>
            </a:r>
          </a:p>
          <a:p>
            <a:pPr>
              <a:buNone/>
            </a:pPr>
            <a:r>
              <a:rPr lang="it-IT" sz="6000" b="1" dirty="0" smtClean="0"/>
              <a:t>Dall’ambiente</a:t>
            </a:r>
          </a:p>
          <a:p>
            <a:pPr>
              <a:buNone/>
            </a:pPr>
            <a:r>
              <a:rPr lang="it-IT" sz="6000" b="1" dirty="0" smtClean="0"/>
              <a:t>Dal territorio</a:t>
            </a:r>
          </a:p>
          <a:p>
            <a:pPr algn="ctr">
              <a:buNone/>
            </a:pPr>
            <a:r>
              <a:rPr lang="it-IT" sz="8600" b="1" dirty="0" smtClean="0">
                <a:solidFill>
                  <a:srgbClr val="FF0000"/>
                </a:solidFill>
              </a:rPr>
              <a:t>CONSIDERARE E ANALIZZARE</a:t>
            </a:r>
          </a:p>
          <a:p>
            <a:pPr algn="ctr">
              <a:buNone/>
            </a:pPr>
            <a:endParaRPr lang="it-IT" sz="6000" b="1" dirty="0" smtClean="0"/>
          </a:p>
          <a:p>
            <a:pPr>
              <a:buNone/>
            </a:pPr>
            <a:r>
              <a:rPr lang="it-IT" sz="6000" b="1" dirty="0" smtClean="0"/>
              <a:t>ogni disciplina nella dimensione formativa e orientativa</a:t>
            </a:r>
          </a:p>
          <a:p>
            <a:pPr>
              <a:buNone/>
            </a:pPr>
            <a:r>
              <a:rPr lang="it-IT" sz="6000" b="1" dirty="0" smtClean="0"/>
              <a:t>Il rapporto tra le discipline</a:t>
            </a:r>
          </a:p>
          <a:p>
            <a:pPr>
              <a:buNone/>
            </a:pPr>
            <a:r>
              <a:rPr lang="it-IT" sz="6000" b="1" dirty="0" smtClean="0"/>
              <a:t>La relazione tra disciplina e realtà</a:t>
            </a:r>
          </a:p>
          <a:p>
            <a:pPr>
              <a:buNone/>
            </a:pPr>
            <a:r>
              <a:rPr lang="it-IT" sz="6000" b="1" dirty="0" smtClean="0"/>
              <a:t>Un diverso approccio metodologico</a:t>
            </a:r>
          </a:p>
          <a:p>
            <a:pPr>
              <a:buNone/>
            </a:pPr>
            <a:r>
              <a:rPr lang="it-IT" sz="6000" b="1" dirty="0" smtClean="0"/>
              <a:t>Le tre dimensioni della valutazione</a:t>
            </a:r>
          </a:p>
          <a:p>
            <a:pPr algn="ctr">
              <a:buNone/>
            </a:pPr>
            <a:endParaRPr lang="it-IT" sz="6000" b="1" dirty="0" smtClean="0"/>
          </a:p>
          <a:p>
            <a:pPr algn="ctr">
              <a:buNone/>
            </a:pPr>
            <a:r>
              <a:rPr lang="it-IT" sz="7400" b="1" dirty="0" smtClean="0">
                <a:solidFill>
                  <a:srgbClr val="FF0000"/>
                </a:solidFill>
              </a:rPr>
              <a:t>ATTRAVERSO </a:t>
            </a:r>
          </a:p>
          <a:p>
            <a:pPr>
              <a:buNone/>
            </a:pPr>
            <a:r>
              <a:rPr lang="it-IT" sz="6000" b="1" dirty="0" smtClean="0"/>
              <a:t>I </a:t>
            </a:r>
            <a:r>
              <a:rPr lang="it-IT" sz="6000" b="1" dirty="0" smtClean="0"/>
              <a:t>dipartimenti disciplinari</a:t>
            </a:r>
          </a:p>
          <a:p>
            <a:pPr>
              <a:buNone/>
            </a:pPr>
            <a:r>
              <a:rPr lang="it-IT" sz="6000" b="1" dirty="0" smtClean="0"/>
              <a:t>Una progettazione e un sistema di valutazione centrati sulle competenze</a:t>
            </a:r>
          </a:p>
          <a:p>
            <a:pPr>
              <a:buNone/>
            </a:pPr>
            <a:endParaRPr lang="it-IT" sz="60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Progettare un curricolo per competenze 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525963"/>
          </a:xfrm>
        </p:spPr>
        <p:txBody>
          <a:bodyPr>
            <a:normAutofit fontScale="92500"/>
          </a:bodyPr>
          <a:lstStyle/>
          <a:p>
            <a:r>
              <a:rPr lang="it-IT" sz="3600" dirty="0" smtClean="0"/>
              <a:t>Effettuare delle </a:t>
            </a:r>
            <a:r>
              <a:rPr lang="it-IT" sz="3600" b="1" dirty="0" smtClean="0">
                <a:solidFill>
                  <a:srgbClr val="FF0000"/>
                </a:solidFill>
              </a:rPr>
              <a:t>scelte </a:t>
            </a:r>
            <a:r>
              <a:rPr lang="it-IT" sz="3600" dirty="0" smtClean="0"/>
              <a:t>prima di Progettare l’insegnamento </a:t>
            </a:r>
          </a:p>
          <a:p>
            <a:r>
              <a:rPr lang="it-IT" sz="3600" b="1" dirty="0" smtClean="0">
                <a:solidFill>
                  <a:srgbClr val="FF0000"/>
                </a:solidFill>
              </a:rPr>
              <a:t>Qualità </a:t>
            </a:r>
            <a:r>
              <a:rPr lang="it-IT" sz="3600" dirty="0" smtClean="0"/>
              <a:t>e quantità delle conoscenze </a:t>
            </a:r>
          </a:p>
          <a:p>
            <a:r>
              <a:rPr lang="it-IT" sz="3600" dirty="0" smtClean="0"/>
              <a:t>Quali conoscenze/abilità disciplinari devono diventare </a:t>
            </a:r>
            <a:r>
              <a:rPr lang="it-IT" sz="3600" b="1" dirty="0" smtClean="0">
                <a:solidFill>
                  <a:srgbClr val="FF0000"/>
                </a:solidFill>
              </a:rPr>
              <a:t>durevoli</a:t>
            </a:r>
            <a:r>
              <a:rPr lang="it-IT" sz="3600" dirty="0" smtClean="0"/>
              <a:t>?</a:t>
            </a:r>
          </a:p>
          <a:p>
            <a:r>
              <a:rPr lang="it-IT" sz="3600" dirty="0" smtClean="0"/>
              <a:t>Quali strumenti didattici e ambienti di </a:t>
            </a:r>
            <a:r>
              <a:rPr lang="it-IT" sz="3600" b="1" dirty="0" smtClean="0">
                <a:solidFill>
                  <a:srgbClr val="FF0000"/>
                </a:solidFill>
              </a:rPr>
              <a:t>apprendimento efficaci e adeguati</a:t>
            </a:r>
            <a:r>
              <a:rPr lang="it-IT" sz="3600" dirty="0" smtClean="0"/>
              <a:t>?</a:t>
            </a:r>
            <a:endParaRPr lang="it-IT" sz="3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370731"/>
            <a:ext cx="842493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it-IT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SCHEMA </a:t>
            </a:r>
            <a:r>
              <a:rPr kumimoji="0" lang="it-IT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DI</a:t>
            </a:r>
            <a:r>
              <a:rPr kumimoji="0" lang="it-IT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ANALISI DISCIPLINARE</a:t>
            </a:r>
            <a:endParaRPr kumimoji="0" lang="it-IT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it-IT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(da R.C. </a:t>
            </a:r>
            <a:r>
              <a:rPr kumimoji="0" lang="it-IT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Whitfield</a:t>
            </a:r>
            <a:r>
              <a:rPr kumimoji="0" lang="it-IT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(a cura di), </a:t>
            </a:r>
            <a:r>
              <a:rPr kumimoji="0" lang="it-IT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Programmazione del curricolo e discipline di insegnamento</a:t>
            </a:r>
            <a:r>
              <a:rPr kumimoji="0" lang="it-IT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Firenze, La Nuova Italia, 1979, integrato da IVANA SUMMA  sulla base della ricerca/azione condotta con le scuole a.s</a:t>
            </a:r>
            <a:r>
              <a:rPr kumimoji="0" lang="it-IT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.201</a:t>
            </a:r>
            <a:r>
              <a:rPr kumimoji="0" lang="it-IT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5/2016)</a:t>
            </a:r>
            <a:endParaRPr kumimoji="0" lang="it-IT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it-IT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Disciplina:...............................................................</a:t>
            </a:r>
            <a:endParaRPr kumimoji="0" lang="it-IT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it-IT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Autori..........................................................................................................</a:t>
            </a:r>
            <a:endParaRPr kumimoji="0" lang="it-IT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	</a:t>
            </a:r>
            <a:endParaRPr kumimoji="0" lang="it-IT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357158" y="1357297"/>
          <a:ext cx="8286808" cy="5509426"/>
        </p:xfrm>
        <a:graphic>
          <a:graphicData uri="http://schemas.openxmlformats.org/drawingml/2006/table">
            <a:tbl>
              <a:tblPr/>
              <a:tblGrid>
                <a:gridCol w="8286808"/>
              </a:tblGrid>
              <a:tr h="18781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OGGETTO/I  </a:t>
                      </a:r>
                      <a:r>
                        <a:rPr lang="it-IT" sz="1200" dirty="0" err="1">
                          <a:latin typeface="Calibri"/>
                          <a:ea typeface="Times New Roman"/>
                          <a:cs typeface="Times New Roman"/>
                        </a:rPr>
                        <a:t>DI</a:t>
                      </a: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 STUDIO</a:t>
                      </a:r>
                    </a:p>
                  </a:txBody>
                  <a:tcPr marL="9267" marR="9267" marT="9267" marB="926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2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 startAt="2"/>
                        <a:tabLst>
                          <a:tab pos="457200" algn="l"/>
                        </a:tabLst>
                      </a:pP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FINALITA' formative inerenti la disciplina riferita alla formazione della persona e ALL’ACQUISISZIONE DELLE COMPETENZE </a:t>
                      </a:r>
                      <a:r>
                        <a:rPr lang="it-IT" sz="1200" dirty="0" err="1">
                          <a:latin typeface="Calibri"/>
                          <a:ea typeface="Times New Roman"/>
                          <a:cs typeface="Times New Roman"/>
                        </a:rPr>
                        <a:t>DI</a:t>
                      </a: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 CITTADINANZA</a:t>
                      </a:r>
                    </a:p>
                  </a:txBody>
                  <a:tcPr marL="9267" marR="9267" marT="9267" marB="926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81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 startAt="3"/>
                        <a:tabLst>
                          <a:tab pos="457200" algn="l"/>
                        </a:tabLst>
                      </a:pP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CONTRIBUTO SPECIFICO DELLA DISCIPLINA  ALL’ACQUISIZIONE DELLE COMPETENZE DEL PECUP</a:t>
                      </a:r>
                    </a:p>
                  </a:txBody>
                  <a:tcPr marL="9267" marR="9267" marT="9267" marB="926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81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 startAt="4"/>
                        <a:tabLst>
                          <a:tab pos="457200" algn="l"/>
                        </a:tabLst>
                      </a:pP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METOD/I da utilizzare nelle esperienze didattiche per favorire l’apprendimento significativo</a:t>
                      </a:r>
                    </a:p>
                  </a:txBody>
                  <a:tcPr marL="9267" marR="9267" marT="9267" marB="926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540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 startAt="5"/>
                        <a:tabLst>
                          <a:tab pos="457200" algn="l"/>
                        </a:tabLst>
                      </a:pP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RAPPORTI CON LE ALTRE  DISCIPLINE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/>
                        <a:buChar char=""/>
                        <a:tabLst>
                          <a:tab pos="457200" algn="l"/>
                        </a:tabLst>
                      </a:pP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DISCIPLINE PRIVILEGIATE......................................................................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/>
                        <a:buChar char=""/>
                        <a:tabLst>
                          <a:tab pos="457200" algn="l"/>
                        </a:tabLst>
                      </a:pP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ALTRE DISCIPLINE...DA COINVOLGERE NELLA PROGETTAZIONE CURRICULARE specifica di classe e/o di progetti..................................................................................</a:t>
                      </a:r>
                    </a:p>
                  </a:txBody>
                  <a:tcPr marL="9267" marR="9267" marT="9267" marB="926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2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RAPPORTI CON I CAMPI PRATICI DELL’ESISTENZA (individuare i riferimenti pratici messi in evidenza nelle </a:t>
                      </a:r>
                      <a:r>
                        <a:rPr lang="it-IT" sz="1200" dirty="0" err="1">
                          <a:latin typeface="Calibri"/>
                          <a:ea typeface="Times New Roman"/>
                          <a:cs typeface="Times New Roman"/>
                        </a:rPr>
                        <a:t>I.N.</a:t>
                      </a: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it-IT" sz="1200" dirty="0" err="1">
                          <a:latin typeface="Calibri"/>
                          <a:ea typeface="Times New Roman"/>
                          <a:cs typeface="Times New Roman"/>
                        </a:rPr>
                        <a:t>L.G.</a:t>
                      </a: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) PER FAVORIRE L’APPRENDIMENTO </a:t>
                      </a:r>
                      <a:r>
                        <a:rPr lang="it-IT" sz="1200" dirty="0" smtClean="0">
                          <a:latin typeface="Calibri"/>
                          <a:ea typeface="Times New Roman"/>
                          <a:cs typeface="Times New Roman"/>
                        </a:rPr>
                        <a:t>PROFONDO</a:t>
                      </a:r>
                      <a:endParaRPr lang="it-IT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267" marR="9267" marT="9267" marB="926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556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CONTRIBUTI  DELLA DISCIPLINA  ALLA COMPRENSIONE PROFONDA </a:t>
                      </a:r>
                      <a:r>
                        <a:rPr lang="it-IT" sz="12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t-IT" sz="1200" dirty="0" smtClean="0">
                          <a:latin typeface="Calibri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quali comprensioni durevoli deve favorire</a:t>
                      </a:r>
                      <a:r>
                        <a:rPr lang="it-IT" sz="1200" dirty="0" smtClean="0">
                          <a:latin typeface="Calibri"/>
                          <a:ea typeface="Times New Roman"/>
                          <a:cs typeface="Times New Roman"/>
                        </a:rPr>
                        <a:t>?)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it-IT" sz="1200" dirty="0" smtClean="0">
                          <a:latin typeface="Calibri"/>
                          <a:ea typeface="Times New Roman"/>
                          <a:cs typeface="Times New Roman"/>
                        </a:rPr>
                        <a:t>Conoscenze </a:t>
                      </a: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(parte emergente dell'iceberg della competenza)…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/>
                        <a:buNone/>
                        <a:tabLst>
                          <a:tab pos="457200" algn="l"/>
                        </a:tabLst>
                      </a:pPr>
                      <a:r>
                        <a:rPr lang="it-IT" sz="1200" dirty="0" err="1">
                          <a:latin typeface="Calibri"/>
                          <a:ea typeface="Times New Roman"/>
                          <a:cs typeface="Times New Roman"/>
                        </a:rPr>
                        <a:t>Abilità…</a:t>
                      </a: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(parte emergente dell'iceberg della competenza)…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/>
                        <a:buNone/>
                        <a:tabLst>
                          <a:tab pos="457200" algn="l"/>
                        </a:tabLst>
                      </a:pPr>
                      <a:r>
                        <a:rPr lang="it-IT" sz="1200" dirty="0" err="1">
                          <a:latin typeface="Calibri"/>
                          <a:ea typeface="Times New Roman"/>
                          <a:cs typeface="Times New Roman"/>
                        </a:rPr>
                        <a:t>Atteggiamenti…</a:t>
                      </a: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.(parte sommersa dell'iceberg della competenza)…</a:t>
                      </a:r>
                    </a:p>
                  </a:txBody>
                  <a:tcPr marL="9267" marR="9267" marT="9267" marB="926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8.TEMI/CONTENUTI PRINCIPALI  INDIVIDUATI  NEGLI OBIETTIVI  </a:t>
                      </a:r>
                      <a:r>
                        <a:rPr lang="it-IT" sz="1200" dirty="0" err="1">
                          <a:latin typeface="Calibri"/>
                          <a:ea typeface="Times New Roman"/>
                          <a:cs typeface="Times New Roman"/>
                        </a:rPr>
                        <a:t>DI</a:t>
                      </a: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t-IT" sz="1200" dirty="0" smtClean="0">
                          <a:latin typeface="Calibri"/>
                          <a:ea typeface="Times New Roman"/>
                          <a:cs typeface="Times New Roman"/>
                        </a:rPr>
                        <a:t>APPRENDIMENTO</a:t>
                      </a:r>
                      <a:endParaRPr lang="it-IT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267" marR="9267" marT="9267" marB="926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3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9. </a:t>
                      </a:r>
                      <a:r>
                        <a:rPr lang="it-IT" sz="1200" dirty="0" smtClean="0">
                          <a:latin typeface="Calibri"/>
                          <a:ea typeface="Times New Roman"/>
                          <a:cs typeface="Times New Roman"/>
                        </a:rPr>
                        <a:t>ESINZE  </a:t>
                      </a: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PRATICHE RIFERITE ALLA PROGETTAZIONE CURRICULARE DELLA DISCIPLINARE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/>
                        <a:buChar char=""/>
                        <a:tabLst>
                          <a:tab pos="457200" algn="l"/>
                        </a:tabLst>
                      </a:pPr>
                      <a:r>
                        <a:rPr lang="it-IT" sz="1200" dirty="0" smtClean="0">
                          <a:latin typeface="Calibri"/>
                          <a:ea typeface="Times New Roman"/>
                          <a:cs typeface="Times New Roman"/>
                        </a:rPr>
                        <a:t>Tempi</a:t>
                      </a:r>
                      <a:r>
                        <a:rPr lang="it-IT" sz="12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  / </a:t>
                      </a:r>
                      <a:r>
                        <a:rPr lang="it-IT" sz="1200" dirty="0" smtClean="0">
                          <a:latin typeface="Calibri"/>
                          <a:ea typeface="Times New Roman"/>
                          <a:cs typeface="Times New Roman"/>
                        </a:rPr>
                        <a:t>condizioni/</a:t>
                      </a:r>
                      <a:r>
                        <a:rPr lang="it-IT" sz="12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t-IT" sz="1200" dirty="0" smtClean="0">
                          <a:latin typeface="Calibri"/>
                          <a:ea typeface="Times New Roman"/>
                          <a:cs typeface="Times New Roman"/>
                        </a:rPr>
                        <a:t>Risorse</a:t>
                      </a:r>
                      <a:endParaRPr lang="it-IT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267" marR="9267" marT="9267" marB="926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10. PROBLEMI APERTI   in riferimento al contesto scolastico in cui si </a:t>
                      </a:r>
                      <a:r>
                        <a:rPr lang="it-IT" sz="1200" dirty="0" smtClean="0">
                          <a:latin typeface="Calibri"/>
                          <a:ea typeface="Times New Roman"/>
                          <a:cs typeface="Times New Roman"/>
                        </a:rPr>
                        <a:t>opera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/>
                        <a:buNone/>
                        <a:tabLst>
                          <a:tab pos="457200" algn="l"/>
                        </a:tabLst>
                      </a:pPr>
                      <a:endParaRPr lang="it-IT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267" marR="9267" marT="9267" marB="926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8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EVENTUALI ALTRE ANNOTAZIONI</a:t>
                      </a:r>
                    </a:p>
                  </a:txBody>
                  <a:tcPr marL="9267" marR="9267" marT="9267" marB="926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99044"/>
          </a:xfrm>
        </p:spPr>
        <p:txBody>
          <a:bodyPr/>
          <a:lstStyle/>
          <a:p>
            <a:r>
              <a:rPr lang="it-IT" dirty="0" smtClean="0"/>
              <a:t>La conoscenza è cresciuta in modo esponenziale</a:t>
            </a:r>
          </a:p>
          <a:p>
            <a:r>
              <a:rPr lang="it-IT" dirty="0" smtClean="0"/>
              <a:t>Innovazione didattica- metodologica</a:t>
            </a:r>
          </a:p>
          <a:p>
            <a:r>
              <a:rPr lang="it-IT" dirty="0" smtClean="0"/>
              <a:t>Superamento dell’insegnamento fondato sulla trasmissione della quantità </a:t>
            </a:r>
          </a:p>
          <a:p>
            <a:r>
              <a:rPr lang="it-IT" dirty="0" smtClean="0"/>
              <a:t>La quantità non produce apprendimento autentico e comprensione durevole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Obiettivi generali indicati alle scuole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Innalzamento del livello di scolarità </a:t>
            </a:r>
          </a:p>
          <a:p>
            <a:r>
              <a:rPr lang="it-IT" dirty="0" smtClean="0"/>
              <a:t>Innalzamento  del tasso di successo scolastico</a:t>
            </a:r>
          </a:p>
          <a:p>
            <a:pPr>
              <a:buNone/>
            </a:pPr>
            <a:r>
              <a:rPr lang="it-IT" dirty="0" smtClean="0"/>
              <a:t>                                STRUMENTO</a:t>
            </a:r>
          </a:p>
          <a:p>
            <a:pPr>
              <a:buNone/>
            </a:pPr>
            <a:r>
              <a:rPr lang="it-IT" dirty="0" smtClean="0"/>
              <a:t>              L’AUTONOMIA ORGANIZZATIVA</a:t>
            </a:r>
          </a:p>
          <a:p>
            <a:pPr>
              <a:buNone/>
            </a:pPr>
            <a:r>
              <a:rPr lang="it-IT" dirty="0" smtClean="0"/>
              <a:t>              EFFICACE SE CONNESSA AD UN                   </a:t>
            </a:r>
          </a:p>
          <a:p>
            <a:pPr>
              <a:buNone/>
            </a:pPr>
            <a:r>
              <a:rPr lang="it-IT" dirty="0" smtClean="0"/>
              <a:t>          PROGETTO DIDATTICO INNOVATIVO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964488" cy="1872208"/>
          </a:xfrm>
        </p:spPr>
        <p:txBody>
          <a:bodyPr>
            <a:normAutofit/>
          </a:bodyPr>
          <a:lstStyle/>
          <a:p>
            <a:r>
              <a:rPr lang="it-IT" sz="3600" dirty="0" smtClean="0">
                <a:solidFill>
                  <a:srgbClr val="FF0000"/>
                </a:solidFill>
              </a:rPr>
              <a:t>Circolare </a:t>
            </a:r>
            <a:r>
              <a:rPr lang="it-IT" sz="3600" dirty="0" smtClean="0">
                <a:solidFill>
                  <a:srgbClr val="FF0000"/>
                </a:solidFill>
              </a:rPr>
              <a:t>194/99  e</a:t>
            </a:r>
            <a:r>
              <a:rPr lang="it-IT" sz="3600" dirty="0" smtClean="0">
                <a:solidFill>
                  <a:srgbClr val="FF0000"/>
                </a:solidFill>
              </a:rPr>
              <a:t/>
            </a:r>
            <a:br>
              <a:rPr lang="it-IT" sz="3600" dirty="0" smtClean="0">
                <a:solidFill>
                  <a:srgbClr val="FF0000"/>
                </a:solidFill>
              </a:rPr>
            </a:br>
            <a:r>
              <a:rPr lang="it-IT" sz="3600" dirty="0" smtClean="0">
                <a:solidFill>
                  <a:srgbClr val="FF0000"/>
                </a:solidFill>
              </a:rPr>
              <a:t>Regolamento dell’autonomia didattica/organizzativa</a:t>
            </a:r>
            <a:endParaRPr lang="it-IT" sz="36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 fontScale="85000" lnSpcReduction="10000"/>
          </a:bodyPr>
          <a:lstStyle/>
          <a:p>
            <a:r>
              <a:rPr lang="it-IT" dirty="0" smtClean="0"/>
              <a:t>Miglioramento degli esiti del processo di insegnamento-apprendimento</a:t>
            </a:r>
          </a:p>
          <a:p>
            <a:r>
              <a:rPr lang="it-IT" dirty="0" smtClean="0"/>
              <a:t>Ricerca e introduzione di metodologie didattiche  finalizzate alla crescita culturale e formativa</a:t>
            </a:r>
          </a:p>
          <a:p>
            <a:r>
              <a:rPr lang="it-IT" dirty="0" smtClean="0"/>
              <a:t>Riorganizzazione dei percorsi didattici fondati su obiettivi formativi e competenze</a:t>
            </a:r>
          </a:p>
          <a:p>
            <a:r>
              <a:rPr lang="it-IT" dirty="0" smtClean="0"/>
              <a:t>Il POF come progetto di </a:t>
            </a:r>
            <a:r>
              <a:rPr lang="it-IT" dirty="0" smtClean="0"/>
              <a:t>scuola</a:t>
            </a:r>
            <a:endParaRPr lang="it-IT" dirty="0" smtClean="0"/>
          </a:p>
          <a:p>
            <a:pPr>
              <a:buNone/>
            </a:pPr>
            <a:r>
              <a:rPr lang="it-IT" b="1" dirty="0" smtClean="0">
                <a:solidFill>
                  <a:srgbClr val="FF0000"/>
                </a:solidFill>
              </a:rPr>
              <a:t>Sviluppare un sistema scolastico capace di garantire il successo formativo migliorando i processi di insegnamento -apprendimento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DPR 275/99</a:t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rgbClr val="FF0000"/>
                </a:solidFill>
              </a:rPr>
              <a:t>dal PROGRAMMA AL CURRICOLO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92514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   ART. 8: le scuole costruiscono il curricolo nel rispetto degli obiettivi di apprendimento relativi alle competenze stabiliti dal Ministro</a:t>
            </a:r>
          </a:p>
          <a:p>
            <a:pPr algn="ctr">
              <a:buNone/>
            </a:pPr>
            <a:r>
              <a:rPr lang="it-IT" dirty="0" smtClean="0">
                <a:solidFill>
                  <a:srgbClr val="FF0000"/>
                </a:solidFill>
              </a:rPr>
              <a:t>QUALI FINALITA’ LA SCUOLA DEL CURRICOLO?</a:t>
            </a:r>
          </a:p>
          <a:p>
            <a:pPr algn="ctr">
              <a:buNone/>
            </a:pPr>
            <a:r>
              <a:rPr lang="it-IT" dirty="0" smtClean="0"/>
              <a:t>Non solo un reale successo formativo</a:t>
            </a:r>
          </a:p>
          <a:p>
            <a:pPr algn="ctr">
              <a:buNone/>
            </a:pPr>
            <a:r>
              <a:rPr lang="it-IT" dirty="0" smtClean="0"/>
              <a:t> </a:t>
            </a:r>
            <a:r>
              <a:rPr lang="it-IT" dirty="0" smtClean="0">
                <a:solidFill>
                  <a:srgbClr val="FF0000"/>
                </a:solidFill>
              </a:rPr>
              <a:t>MA </a:t>
            </a:r>
            <a:endParaRPr lang="it-IT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smtClean="0">
                <a:solidFill>
                  <a:srgbClr val="FF0000"/>
                </a:solidFill>
              </a:rPr>
              <a:t>   </a:t>
            </a:r>
            <a:r>
              <a:rPr lang="it-IT" dirty="0" smtClean="0"/>
              <a:t>la </a:t>
            </a:r>
            <a:r>
              <a:rPr lang="it-IT" dirty="0" smtClean="0"/>
              <a:t>capacità di padroneggiare i contenuti </a:t>
            </a:r>
            <a:r>
              <a:rPr lang="it-IT" dirty="0" smtClean="0"/>
              <a:t>dell’apprendimento                acquisire </a:t>
            </a:r>
            <a:r>
              <a:rPr lang="it-IT" dirty="0" smtClean="0"/>
              <a:t>quelle cognizioni durevoli per riutilizzarle per tutto l’arco della vita</a:t>
            </a:r>
          </a:p>
        </p:txBody>
      </p:sp>
      <p:sp>
        <p:nvSpPr>
          <p:cNvPr id="4" name="Freccia a destra rientrata 3"/>
          <p:cNvSpPr/>
          <p:nvPr/>
        </p:nvSpPr>
        <p:spPr>
          <a:xfrm>
            <a:off x="4714876" y="5429264"/>
            <a:ext cx="857256" cy="40290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      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4941168"/>
            <a:ext cx="8640960" cy="1631104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Il curricolo è nucleo centrale della scuola perché interpreta le finalità e le traduce in pratica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673"/>
            <a:ext cx="8229600" cy="439248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dirty="0" smtClean="0">
                <a:solidFill>
                  <a:srgbClr val="FF0000"/>
                </a:solidFill>
              </a:rPr>
              <a:t>PROGRAMMA</a:t>
            </a:r>
          </a:p>
          <a:p>
            <a:pPr>
              <a:buNone/>
            </a:pPr>
            <a:r>
              <a:rPr lang="it-IT" dirty="0" smtClean="0"/>
              <a:t>Insieme di contenuti stabiliti dall’alto</a:t>
            </a:r>
          </a:p>
          <a:p>
            <a:pPr>
              <a:buNone/>
            </a:pPr>
            <a:r>
              <a:rPr lang="it-IT" dirty="0" smtClean="0"/>
              <a:t>Il docente deve riferirsi ad essi nell’insegnare</a:t>
            </a:r>
          </a:p>
          <a:p>
            <a:pPr>
              <a:buNone/>
            </a:pPr>
            <a:r>
              <a:rPr lang="it-IT" dirty="0" smtClean="0">
                <a:solidFill>
                  <a:srgbClr val="FF0000"/>
                </a:solidFill>
              </a:rPr>
              <a:t>CURRICOLO</a:t>
            </a:r>
          </a:p>
          <a:p>
            <a:pPr>
              <a:buNone/>
            </a:pPr>
            <a:r>
              <a:rPr lang="it-IT" dirty="0" smtClean="0"/>
              <a:t>I contenuti sono delineati in un processo articolato che scansiona l’apprendimento</a:t>
            </a:r>
          </a:p>
          <a:p>
            <a:pPr>
              <a:buNone/>
            </a:pPr>
            <a:r>
              <a:rPr lang="it-IT" dirty="0" smtClean="0"/>
              <a:t>I contenuti strumento per far conseguire conoscenze assimilate e durature nel tempo</a:t>
            </a:r>
          </a:p>
          <a:p>
            <a:pPr>
              <a:buNone/>
            </a:pPr>
            <a:r>
              <a:rPr lang="it-IT" dirty="0" smtClean="0"/>
              <a:t>Il docente attraverso la libertà progettuale, la flessibilità organizzativa- didattica, strategie coinvolgenti risolve il curricolo nel processo di insegnamento/apprendimento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785794"/>
            <a:ext cx="8929718" cy="1428784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 smtClean="0">
                <a:solidFill>
                  <a:srgbClr val="FF0000"/>
                </a:solidFill>
              </a:rPr>
              <a:t/>
            </a:r>
            <a:br>
              <a:rPr lang="it-IT" sz="3600" b="1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rgbClr val="FF0000"/>
                </a:solidFill>
              </a:rPr>
              <a:t/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rgbClr val="FF0000"/>
                </a:solidFill>
              </a:rPr>
              <a:t/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rgbClr val="FF0000"/>
                </a:solidFill>
              </a:rPr>
              <a:t/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rgbClr val="FF0000"/>
                </a:solidFill>
              </a:rPr>
              <a:t/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rgbClr val="FF0000"/>
                </a:solidFill>
              </a:rPr>
              <a:t/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rgbClr val="FF0000"/>
                </a:solidFill>
              </a:rPr>
              <a:t/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rgbClr val="FF0000"/>
                </a:solidFill>
              </a:rPr>
              <a:t/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sz="3600" b="1" dirty="0" smtClean="0">
                <a:solidFill>
                  <a:srgbClr val="FF0000"/>
                </a:solidFill>
              </a:rPr>
              <a:t>Perche </a:t>
            </a:r>
            <a:r>
              <a:rPr lang="it-IT" sz="3600" b="1" dirty="0" smtClean="0">
                <a:solidFill>
                  <a:srgbClr val="FF0000"/>
                </a:solidFill>
              </a:rPr>
              <a:t>si insegna ciò che </a:t>
            </a:r>
            <a:r>
              <a:rPr lang="it-IT" sz="3600" b="1" dirty="0" err="1" smtClean="0">
                <a:solidFill>
                  <a:srgbClr val="FF0000"/>
                </a:solidFill>
              </a:rPr>
              <a:t>insegnamo</a:t>
            </a:r>
            <a:r>
              <a:rPr lang="it-IT" sz="3600" b="1" dirty="0" smtClean="0">
                <a:solidFill>
                  <a:srgbClr val="FF0000"/>
                </a:solidFill>
              </a:rPr>
              <a:t> ?</a:t>
            </a:r>
            <a:r>
              <a:rPr lang="it-IT" sz="3600" b="1" dirty="0" smtClean="0">
                <a:solidFill>
                  <a:srgbClr val="FF0000"/>
                </a:solidFill>
              </a:rPr>
              <a:t/>
            </a:r>
            <a:br>
              <a:rPr lang="it-IT" sz="3600" b="1" dirty="0" smtClean="0">
                <a:solidFill>
                  <a:srgbClr val="FF0000"/>
                </a:solidFill>
              </a:rPr>
            </a:br>
            <a:endParaRPr lang="it-IT" sz="36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0034" y="1955668"/>
            <a:ext cx="8183880" cy="4902332"/>
          </a:xfrm>
        </p:spPr>
        <p:txBody>
          <a:bodyPr/>
          <a:lstStyle/>
          <a:p>
            <a:r>
              <a:rPr lang="it-IT" dirty="0" smtClean="0"/>
              <a:t>Bisogna partire dall’insegnamento progettato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COSA è IMPORTANTE e IRRINUNCIABILE?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Difficoltà di elaborazione di un curricolo legato al concetto di disciplina/materia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880" cy="1194436"/>
          </a:xfrm>
        </p:spPr>
        <p:txBody>
          <a:bodyPr>
            <a:normAutofit/>
          </a:bodyPr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COSA FARE CONCRETAMENTE?</a:t>
            </a:r>
            <a:br>
              <a:rPr lang="it-IT" dirty="0" smtClean="0">
                <a:solidFill>
                  <a:srgbClr val="FF0000"/>
                </a:solidFill>
              </a:rPr>
            </a:b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472" y="1643050"/>
            <a:ext cx="8183880" cy="4187952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/>
              <a:t>costruire un canone dei saperi per disciplina congruente e coerente con la mappa delle </a:t>
            </a:r>
            <a:r>
              <a:rPr lang="it-IT" dirty="0" smtClean="0"/>
              <a:t>competenze?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 </a:t>
            </a:r>
            <a:endParaRPr lang="it-IT" dirty="0" smtClean="0"/>
          </a:p>
          <a:p>
            <a:pPr>
              <a:buNone/>
            </a:pPr>
            <a:r>
              <a:rPr lang="it-IT" b="1" dirty="0" smtClean="0">
                <a:solidFill>
                  <a:srgbClr val="FF0000"/>
                </a:solidFill>
              </a:rPr>
              <a:t>TROPPO </a:t>
            </a:r>
            <a:r>
              <a:rPr lang="it-IT" b="1" dirty="0" smtClean="0">
                <a:solidFill>
                  <a:srgbClr val="FF0000"/>
                </a:solidFill>
              </a:rPr>
              <a:t>FATICOSO E  IMPRODUTTIVO!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Partire dai Traguardi  di competenza</a:t>
            </a:r>
          </a:p>
          <a:p>
            <a:r>
              <a:rPr lang="it-IT" dirty="0" smtClean="0"/>
              <a:t>Selezionare le priorità curricolari all’interno delle IN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b="1" dirty="0" smtClean="0">
                <a:solidFill>
                  <a:srgbClr val="FF0000"/>
                </a:solidFill>
              </a:rPr>
              <a:t>NECESSITANO DELLE SCELTE!</a:t>
            </a:r>
          </a:p>
          <a:p>
            <a:pPr>
              <a:buNone/>
            </a:pPr>
            <a:r>
              <a:rPr lang="it-IT" dirty="0" smtClean="0"/>
              <a:t> </a:t>
            </a:r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tro">
  <a:themeElements>
    <a:clrScheme name="Astr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418</TotalTime>
  <Words>1131</Words>
  <Application>Microsoft Office PowerPoint</Application>
  <PresentationFormat>Presentazione su schermo (4:3)</PresentationFormat>
  <Paragraphs>174</Paragraphs>
  <Slides>22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3" baseType="lpstr">
      <vt:lpstr>Astro</vt:lpstr>
      <vt:lpstr>Progettare un curricolo per competenze     IC – Nardò Formazione docenti a.s. 2018/19</vt:lpstr>
      <vt:lpstr>La trasformazione del sistema formativo italiano </vt:lpstr>
      <vt:lpstr>Diapositiva 3</vt:lpstr>
      <vt:lpstr>Obiettivi generali indicati alle scuole</vt:lpstr>
      <vt:lpstr>Circolare 194/99  e Regolamento dell’autonomia didattica/organizzativa</vt:lpstr>
      <vt:lpstr>DPR 275/99 dal PROGRAMMA AL CURRICOLO</vt:lpstr>
      <vt:lpstr>Il curricolo è nucleo centrale della scuola perché interpreta le finalità e le traduce in pratica</vt:lpstr>
      <vt:lpstr>        Perche si insegna ciò che insegnamo ? </vt:lpstr>
      <vt:lpstr>COSA FARE CONCRETAMENTE? </vt:lpstr>
      <vt:lpstr>Diapositiva 10</vt:lpstr>
      <vt:lpstr>Diapositiva 11</vt:lpstr>
      <vt:lpstr>Aspetto fondante della scuola del curricolo: saperi essenziali</vt:lpstr>
      <vt:lpstr>Come individuarli?</vt:lpstr>
      <vt:lpstr>PARTIRE DALLE DISCIPLINE </vt:lpstr>
      <vt:lpstr>Diapositiva 15</vt:lpstr>
      <vt:lpstr>           L’analisi disciplinare</vt:lpstr>
      <vt:lpstr>          L’ANALISI DISCIPLINARE </vt:lpstr>
      <vt:lpstr>Diapositiva 18</vt:lpstr>
      <vt:lpstr>NON SONO CONTENUTI DA SVOLGERE O PROGRAMMI DA FINIRE!</vt:lpstr>
      <vt:lpstr>La costruzione di un curricolo centrato sulle competenze</vt:lpstr>
      <vt:lpstr>Progettare un curricolo per competenze </vt:lpstr>
      <vt:lpstr>Diapositiva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trasformazione del sistema formativo italiano </dc:title>
  <dc:creator>LOREDANA</dc:creator>
  <cp:lastModifiedBy>Loredana</cp:lastModifiedBy>
  <cp:revision>50</cp:revision>
  <dcterms:created xsi:type="dcterms:W3CDTF">2017-09-21T15:12:25Z</dcterms:created>
  <dcterms:modified xsi:type="dcterms:W3CDTF">2018-11-05T14:32:00Z</dcterms:modified>
</cp:coreProperties>
</file>