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295" r:id="rId3"/>
    <p:sldId id="296" r:id="rId4"/>
    <p:sldId id="297" r:id="rId5"/>
    <p:sldId id="257" r:id="rId6"/>
    <p:sldId id="259" r:id="rId7"/>
    <p:sldId id="260" r:id="rId8"/>
    <p:sldId id="303" r:id="rId9"/>
    <p:sldId id="282" r:id="rId10"/>
    <p:sldId id="294" r:id="rId11"/>
    <p:sldId id="302" r:id="rId12"/>
    <p:sldId id="298" r:id="rId13"/>
    <p:sldId id="283" r:id="rId14"/>
    <p:sldId id="261" r:id="rId15"/>
    <p:sldId id="284" r:id="rId16"/>
    <p:sldId id="285" r:id="rId17"/>
    <p:sldId id="286" r:id="rId18"/>
    <p:sldId id="287" r:id="rId19"/>
    <p:sldId id="288" r:id="rId20"/>
    <p:sldId id="265" r:id="rId21"/>
    <p:sldId id="266" r:id="rId22"/>
    <p:sldId id="289" r:id="rId23"/>
    <p:sldId id="267" r:id="rId24"/>
    <p:sldId id="269" r:id="rId25"/>
    <p:sldId id="268" r:id="rId26"/>
    <p:sldId id="270" r:id="rId27"/>
    <p:sldId id="290" r:id="rId28"/>
    <p:sldId id="272" r:id="rId29"/>
    <p:sldId id="273" r:id="rId30"/>
    <p:sldId id="275" r:id="rId31"/>
    <p:sldId id="291" r:id="rId32"/>
    <p:sldId id="276" r:id="rId33"/>
    <p:sldId id="277" r:id="rId34"/>
    <p:sldId id="292" r:id="rId35"/>
    <p:sldId id="279" r:id="rId36"/>
    <p:sldId id="278" r:id="rId37"/>
    <p:sldId id="293" r:id="rId38"/>
    <p:sldId id="299" r:id="rId39"/>
    <p:sldId id="300" r:id="rId40"/>
    <p:sldId id="301" r:id="rId41"/>
    <p:sldId id="281" r:id="rId4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488" autoAdjust="0"/>
    <p:restoredTop sz="94660"/>
  </p:normalViewPr>
  <p:slideViewPr>
    <p:cSldViewPr>
      <p:cViewPr>
        <p:scale>
          <a:sx n="53" d="100"/>
          <a:sy n="53" d="100"/>
        </p:scale>
        <p:origin x="-96" y="-5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AA20F-569F-46F6-A416-F5CAF43DB184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9623B-3D86-41A6-9F4D-0CA5A7F3F0A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1"/>
          <p:cNvSpPr>
            <a:spLocks noGrp="1" noChangeArrowheads="1"/>
          </p:cNvSpPr>
          <p:nvPr>
            <p:ph type="sldNum" sz="quarter"/>
          </p:nvPr>
        </p:nvSpPr>
        <p:spPr>
          <a:xfrm>
            <a:off x="3884088" y="8685103"/>
            <a:ext cx="2972472" cy="457539"/>
          </a:xfrm>
          <a:prstGeom prst="rect">
            <a:avLst/>
          </a:prstGeom>
          <a:noFill/>
        </p:spPr>
        <p:txBody>
          <a:bodyPr/>
          <a:lstStyle/>
          <a:p>
            <a:fld id="{1F3B0A54-1CA9-47BD-8F0A-B3EC15A2DDF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208" y="8686461"/>
            <a:ext cx="2973912" cy="4548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95000"/>
              </a:lnSpc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</a:pPr>
            <a:fld id="{A6A98253-51E3-4293-963A-B33C1FAF7DEC}" type="slidenum">
              <a:rPr lang="en-US" sz="1200">
                <a:solidFill>
                  <a:srgbClr val="000000"/>
                </a:solidFill>
                <a:latin typeface="Times New Roman" pitchFamily="16" charset="0"/>
              </a:rPr>
              <a:pPr algn="r">
                <a:lnSpc>
                  <a:spcPct val="95000"/>
                </a:lnSpc>
                <a:tabLst>
                  <a:tab pos="0" algn="l"/>
                  <a:tab pos="392477" algn="l"/>
                  <a:tab pos="786346" algn="l"/>
                  <a:tab pos="1180214" algn="l"/>
                  <a:tab pos="1574082" algn="l"/>
                  <a:tab pos="1967950" algn="l"/>
                  <a:tab pos="2361819" algn="l"/>
                  <a:tab pos="2755687" algn="l"/>
                  <a:tab pos="3149556" algn="l"/>
                  <a:tab pos="3543424" algn="l"/>
                  <a:tab pos="3937293" algn="l"/>
                  <a:tab pos="4331161" algn="l"/>
                  <a:tab pos="4725030" algn="l"/>
                  <a:tab pos="5118898" algn="l"/>
                  <a:tab pos="5512767" algn="l"/>
                  <a:tab pos="5906635" algn="l"/>
                  <a:tab pos="6300504" algn="l"/>
                  <a:tab pos="6694372" algn="l"/>
                  <a:tab pos="7088240" algn="l"/>
                  <a:tab pos="7482108" algn="l"/>
                  <a:tab pos="7875977" algn="l"/>
                </a:tabLst>
              </a:pPr>
              <a:t>10</a:t>
            </a:fld>
            <a:endParaRPr lang="en-US" sz="12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79776" cy="4108351"/>
          </a:xfrm>
          <a:noFill/>
          <a:ln/>
        </p:spPr>
        <p:txBody>
          <a:bodyPr wrap="none" anchor="ctr"/>
          <a:lstStyle/>
          <a:p>
            <a:r>
              <a:rPr lang="it-IT" smtClean="0"/>
              <a:t>Etica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9623B-3D86-41A6-9F4D-0CA5A7F3F0AA}" type="slidenum">
              <a:rPr lang="it-IT" smtClean="0"/>
              <a:pPr/>
              <a:t>36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7349" cy="315661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7349" cy="315661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191006" y="878422"/>
            <a:ext cx="4467349" cy="315661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1191005" y="878422"/>
            <a:ext cx="4475990" cy="316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3" y="4350018"/>
            <a:ext cx="4713614" cy="348653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9623B-3D86-41A6-9F4D-0CA5A7F3F0AA}" type="slidenum">
              <a:rPr lang="it-IT" smtClean="0"/>
              <a:pPr/>
              <a:t>28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14/11/2018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928926" y="533400"/>
            <a:ext cx="5929354" cy="239553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Progettare </a:t>
            </a:r>
            <a:r>
              <a:rPr lang="it-IT" dirty="0" err="1" smtClean="0"/>
              <a:t>a…</a:t>
            </a:r>
            <a:r>
              <a:rPr lang="it-IT" dirty="0" smtClean="0"/>
              <a:t>.</a:t>
            </a:r>
            <a:br>
              <a:rPr lang="it-IT" dirty="0" smtClean="0"/>
            </a:br>
            <a:r>
              <a:rPr lang="it-IT" dirty="0" smtClean="0"/>
              <a:t>Ritroso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428992" y="4000504"/>
            <a:ext cx="5114778" cy="1101248"/>
          </a:xfrm>
        </p:spPr>
        <p:txBody>
          <a:bodyPr/>
          <a:lstStyle/>
          <a:p>
            <a:r>
              <a:rPr lang="it-IT" dirty="0" smtClean="0"/>
              <a:t>I.C. 2° Polo  </a:t>
            </a:r>
            <a:r>
              <a:rPr lang="it-IT" dirty="0" smtClean="0"/>
              <a:t>Nardò</a:t>
            </a:r>
            <a:r>
              <a:rPr lang="it-IT" dirty="0" smtClean="0"/>
              <a:t> </a:t>
            </a: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5929322" y="5715016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Loredana De Simone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"/>
          <p:cNvSpPr>
            <a:spLocks noChangeArrowheads="1"/>
          </p:cNvSpPr>
          <p:nvPr/>
        </p:nvSpPr>
        <p:spPr bwMode="auto">
          <a:xfrm>
            <a:off x="522721" y="571741"/>
            <a:ext cx="6740640" cy="5550343"/>
          </a:xfrm>
          <a:custGeom>
            <a:avLst/>
            <a:gdLst>
              <a:gd name="T0" fmla="*/ 0 w 20644"/>
              <a:gd name="T1" fmla="*/ 2147483647 h 16993"/>
              <a:gd name="T2" fmla="*/ 2147483647 w 20644"/>
              <a:gd name="T3" fmla="*/ 2147483647 h 16993"/>
              <a:gd name="T4" fmla="*/ 2147483647 w 20644"/>
              <a:gd name="T5" fmla="*/ 2147483647 h 16993"/>
              <a:gd name="T6" fmla="*/ 2147483647 w 20644"/>
              <a:gd name="T7" fmla="*/ 2147483647 h 16993"/>
              <a:gd name="T8" fmla="*/ 2147483647 w 20644"/>
              <a:gd name="T9" fmla="*/ 2147483647 h 16993"/>
              <a:gd name="T10" fmla="*/ 2147483647 w 20644"/>
              <a:gd name="T11" fmla="*/ 2147483647 h 16993"/>
              <a:gd name="T12" fmla="*/ 2147483647 w 20644"/>
              <a:gd name="T13" fmla="*/ 2147483647 h 16993"/>
              <a:gd name="T14" fmla="*/ 2147483647 w 20644"/>
              <a:gd name="T15" fmla="*/ 2147483647 h 16993"/>
              <a:gd name="T16" fmla="*/ 2147483647 w 20644"/>
              <a:gd name="T17" fmla="*/ 2147483647 h 16993"/>
              <a:gd name="T18" fmla="*/ 2147483647 w 20644"/>
              <a:gd name="T19" fmla="*/ 2147483647 h 16993"/>
              <a:gd name="T20" fmla="*/ 2147483647 w 20644"/>
              <a:gd name="T21" fmla="*/ 2147483647 h 16993"/>
              <a:gd name="T22" fmla="*/ 2147483647 w 20644"/>
              <a:gd name="T23" fmla="*/ 2147483647 h 16993"/>
              <a:gd name="T24" fmla="*/ 2147483647 w 20644"/>
              <a:gd name="T25" fmla="*/ 2147483647 h 16993"/>
              <a:gd name="T26" fmla="*/ 2147483647 w 20644"/>
              <a:gd name="T27" fmla="*/ 2147483647 h 16993"/>
              <a:gd name="T28" fmla="*/ 2147483647 w 20644"/>
              <a:gd name="T29" fmla="*/ 2147483647 h 16993"/>
              <a:gd name="T30" fmla="*/ 2147483647 w 20644"/>
              <a:gd name="T31" fmla="*/ 2147483647 h 16993"/>
              <a:gd name="T32" fmla="*/ 2147483647 w 20644"/>
              <a:gd name="T33" fmla="*/ 2147483647 h 16993"/>
              <a:gd name="T34" fmla="*/ 2147483647 w 20644"/>
              <a:gd name="T35" fmla="*/ 2147483647 h 16993"/>
              <a:gd name="T36" fmla="*/ 2147483647 w 20644"/>
              <a:gd name="T37" fmla="*/ 2147483647 h 16993"/>
              <a:gd name="T38" fmla="*/ 2147483647 w 20644"/>
              <a:gd name="T39" fmla="*/ 2147483647 h 16993"/>
              <a:gd name="T40" fmla="*/ 2147483647 w 20644"/>
              <a:gd name="T41" fmla="*/ 2147483647 h 16993"/>
              <a:gd name="T42" fmla="*/ 2147483647 w 20644"/>
              <a:gd name="T43" fmla="*/ 2147483647 h 16993"/>
              <a:gd name="T44" fmla="*/ 2147483647 w 20644"/>
              <a:gd name="T45" fmla="*/ 2147483647 h 16993"/>
              <a:gd name="T46" fmla="*/ 2147483647 w 20644"/>
              <a:gd name="T47" fmla="*/ 2147483647 h 16993"/>
              <a:gd name="T48" fmla="*/ 2147483647 w 20644"/>
              <a:gd name="T49" fmla="*/ 2147483647 h 16993"/>
              <a:gd name="T50" fmla="*/ 2147483647 w 20644"/>
              <a:gd name="T51" fmla="*/ 2147483647 h 16993"/>
              <a:gd name="T52" fmla="*/ 2147483647 w 20644"/>
              <a:gd name="T53" fmla="*/ 2147483647 h 16993"/>
              <a:gd name="T54" fmla="*/ 2147483647 w 20644"/>
              <a:gd name="T55" fmla="*/ 2147483647 h 16993"/>
              <a:gd name="T56" fmla="*/ 2147483647 w 20644"/>
              <a:gd name="T57" fmla="*/ 2147483647 h 16993"/>
              <a:gd name="T58" fmla="*/ 2147483647 w 20644"/>
              <a:gd name="T59" fmla="*/ 2147483647 h 16993"/>
              <a:gd name="T60" fmla="*/ 2147483647 w 20644"/>
              <a:gd name="T61" fmla="*/ 2147483647 h 16993"/>
              <a:gd name="T62" fmla="*/ 2147483647 w 20644"/>
              <a:gd name="T63" fmla="*/ 2147483647 h 16993"/>
              <a:gd name="T64" fmla="*/ 2147483647 w 20644"/>
              <a:gd name="T65" fmla="*/ 2147483647 h 16993"/>
              <a:gd name="T66" fmla="*/ 2147483647 w 20644"/>
              <a:gd name="T67" fmla="*/ 2147483647 h 16993"/>
              <a:gd name="T68" fmla="*/ 2147483647 w 20644"/>
              <a:gd name="T69" fmla="*/ 2147483647 h 16993"/>
              <a:gd name="T70" fmla="*/ 2147483647 w 20644"/>
              <a:gd name="T71" fmla="*/ 2147483647 h 16993"/>
              <a:gd name="T72" fmla="*/ 2147483647 w 20644"/>
              <a:gd name="T73" fmla="*/ 2147483647 h 16993"/>
              <a:gd name="T74" fmla="*/ 2147483647 w 20644"/>
              <a:gd name="T75" fmla="*/ 2147483647 h 16993"/>
              <a:gd name="T76" fmla="*/ 2147483647 w 20644"/>
              <a:gd name="T77" fmla="*/ 2147483647 h 16993"/>
              <a:gd name="T78" fmla="*/ 2147483647 w 20644"/>
              <a:gd name="T79" fmla="*/ 2147483647 h 16993"/>
              <a:gd name="T80" fmla="*/ 2147483647 w 20644"/>
              <a:gd name="T81" fmla="*/ 2147483647 h 16993"/>
              <a:gd name="T82" fmla="*/ 2147483647 w 20644"/>
              <a:gd name="T83" fmla="*/ 2147483647 h 16993"/>
              <a:gd name="T84" fmla="*/ 2147483647 w 20644"/>
              <a:gd name="T85" fmla="*/ 2147483647 h 16993"/>
              <a:gd name="T86" fmla="*/ 2147483647 w 20644"/>
              <a:gd name="T87" fmla="*/ 2147483647 h 1699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0644"/>
              <a:gd name="T133" fmla="*/ 0 h 16993"/>
              <a:gd name="T134" fmla="*/ 20644 w 20644"/>
              <a:gd name="T135" fmla="*/ 16993 h 1699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0644" h="16993">
                <a:moveTo>
                  <a:pt x="0" y="16111"/>
                </a:moveTo>
                <a:cubicBezTo>
                  <a:pt x="253" y="15846"/>
                  <a:pt x="494" y="15564"/>
                  <a:pt x="689" y="15256"/>
                </a:cubicBezTo>
                <a:cubicBezTo>
                  <a:pt x="855" y="14993"/>
                  <a:pt x="1092" y="14719"/>
                  <a:pt x="1047" y="14374"/>
                </a:cubicBezTo>
                <a:cubicBezTo>
                  <a:pt x="1000" y="14012"/>
                  <a:pt x="1312" y="13864"/>
                  <a:pt x="1378" y="13492"/>
                </a:cubicBezTo>
                <a:cubicBezTo>
                  <a:pt x="1438" y="13151"/>
                  <a:pt x="1794" y="12948"/>
                  <a:pt x="2095" y="12721"/>
                </a:cubicBezTo>
                <a:cubicBezTo>
                  <a:pt x="2384" y="12503"/>
                  <a:pt x="2601" y="12215"/>
                  <a:pt x="2894" y="12004"/>
                </a:cubicBezTo>
                <a:cubicBezTo>
                  <a:pt x="3197" y="11786"/>
                  <a:pt x="3435" y="11471"/>
                  <a:pt x="3776" y="11315"/>
                </a:cubicBezTo>
                <a:cubicBezTo>
                  <a:pt x="4065" y="11183"/>
                  <a:pt x="4399" y="11230"/>
                  <a:pt x="4713" y="11205"/>
                </a:cubicBezTo>
                <a:cubicBezTo>
                  <a:pt x="5007" y="11182"/>
                  <a:pt x="5336" y="11353"/>
                  <a:pt x="5540" y="10929"/>
                </a:cubicBezTo>
                <a:cubicBezTo>
                  <a:pt x="5699" y="10598"/>
                  <a:pt x="6191" y="10709"/>
                  <a:pt x="6394" y="10350"/>
                </a:cubicBezTo>
                <a:cubicBezTo>
                  <a:pt x="6562" y="10052"/>
                  <a:pt x="6914" y="9887"/>
                  <a:pt x="7000" y="9496"/>
                </a:cubicBezTo>
                <a:cubicBezTo>
                  <a:pt x="7078" y="9141"/>
                  <a:pt x="7401" y="8890"/>
                  <a:pt x="7634" y="8614"/>
                </a:cubicBezTo>
                <a:cubicBezTo>
                  <a:pt x="7876" y="8328"/>
                  <a:pt x="8230" y="8164"/>
                  <a:pt x="8489" y="7897"/>
                </a:cubicBezTo>
                <a:cubicBezTo>
                  <a:pt x="8768" y="7610"/>
                  <a:pt x="9040" y="7297"/>
                  <a:pt x="9205" y="6933"/>
                </a:cubicBezTo>
                <a:cubicBezTo>
                  <a:pt x="9348" y="6617"/>
                  <a:pt x="9599" y="6396"/>
                  <a:pt x="9701" y="6078"/>
                </a:cubicBezTo>
                <a:cubicBezTo>
                  <a:pt x="9806" y="5751"/>
                  <a:pt x="10102" y="5568"/>
                  <a:pt x="10142" y="5196"/>
                </a:cubicBezTo>
                <a:cubicBezTo>
                  <a:pt x="10178" y="4859"/>
                  <a:pt x="10393" y="4570"/>
                  <a:pt x="10528" y="4259"/>
                </a:cubicBezTo>
                <a:cubicBezTo>
                  <a:pt x="10656" y="3964"/>
                  <a:pt x="10706" y="3658"/>
                  <a:pt x="10749" y="3350"/>
                </a:cubicBezTo>
                <a:cubicBezTo>
                  <a:pt x="10796" y="3013"/>
                  <a:pt x="11128" y="2792"/>
                  <a:pt x="11190" y="2468"/>
                </a:cubicBezTo>
                <a:cubicBezTo>
                  <a:pt x="11254" y="2132"/>
                  <a:pt x="11560" y="1905"/>
                  <a:pt x="11576" y="1586"/>
                </a:cubicBezTo>
                <a:cubicBezTo>
                  <a:pt x="11600" y="1110"/>
                  <a:pt x="12060" y="1098"/>
                  <a:pt x="12237" y="732"/>
                </a:cubicBezTo>
                <a:cubicBezTo>
                  <a:pt x="12388" y="420"/>
                  <a:pt x="12689" y="160"/>
                  <a:pt x="13064" y="70"/>
                </a:cubicBezTo>
                <a:cubicBezTo>
                  <a:pt x="13355" y="0"/>
                  <a:pt x="13635" y="48"/>
                  <a:pt x="13946" y="98"/>
                </a:cubicBezTo>
                <a:cubicBezTo>
                  <a:pt x="14509" y="189"/>
                  <a:pt x="14145" y="556"/>
                  <a:pt x="14332" y="842"/>
                </a:cubicBezTo>
                <a:cubicBezTo>
                  <a:pt x="14524" y="1135"/>
                  <a:pt x="14852" y="1349"/>
                  <a:pt x="14855" y="1724"/>
                </a:cubicBezTo>
                <a:cubicBezTo>
                  <a:pt x="14858" y="2069"/>
                  <a:pt x="14931" y="2389"/>
                  <a:pt x="15158" y="2633"/>
                </a:cubicBezTo>
                <a:cubicBezTo>
                  <a:pt x="15479" y="2978"/>
                  <a:pt x="15270" y="3172"/>
                  <a:pt x="15517" y="3488"/>
                </a:cubicBezTo>
                <a:cubicBezTo>
                  <a:pt x="15745" y="3780"/>
                  <a:pt x="15853" y="4151"/>
                  <a:pt x="16068" y="4452"/>
                </a:cubicBezTo>
                <a:cubicBezTo>
                  <a:pt x="16261" y="4723"/>
                  <a:pt x="16363" y="5061"/>
                  <a:pt x="16344" y="5389"/>
                </a:cubicBezTo>
                <a:cubicBezTo>
                  <a:pt x="16326" y="5700"/>
                  <a:pt x="16439" y="5996"/>
                  <a:pt x="16481" y="6299"/>
                </a:cubicBezTo>
                <a:cubicBezTo>
                  <a:pt x="16522" y="6598"/>
                  <a:pt x="16470" y="6905"/>
                  <a:pt x="16481" y="7208"/>
                </a:cubicBezTo>
                <a:cubicBezTo>
                  <a:pt x="16491" y="7492"/>
                  <a:pt x="16481" y="7780"/>
                  <a:pt x="16536" y="8063"/>
                </a:cubicBezTo>
                <a:cubicBezTo>
                  <a:pt x="16600" y="8392"/>
                  <a:pt x="17192" y="8501"/>
                  <a:pt x="17060" y="8945"/>
                </a:cubicBezTo>
                <a:cubicBezTo>
                  <a:pt x="16976" y="9227"/>
                  <a:pt x="17039" y="9533"/>
                  <a:pt x="17060" y="9827"/>
                </a:cubicBezTo>
                <a:cubicBezTo>
                  <a:pt x="17082" y="10141"/>
                  <a:pt x="17182" y="10399"/>
                  <a:pt x="17281" y="10709"/>
                </a:cubicBezTo>
                <a:cubicBezTo>
                  <a:pt x="17386" y="11038"/>
                  <a:pt x="17582" y="11308"/>
                  <a:pt x="17777" y="11591"/>
                </a:cubicBezTo>
                <a:cubicBezTo>
                  <a:pt x="17990" y="11900"/>
                  <a:pt x="18111" y="12278"/>
                  <a:pt x="18411" y="12528"/>
                </a:cubicBezTo>
                <a:cubicBezTo>
                  <a:pt x="18684" y="12755"/>
                  <a:pt x="18996" y="12934"/>
                  <a:pt x="19348" y="13051"/>
                </a:cubicBezTo>
                <a:cubicBezTo>
                  <a:pt x="19697" y="13167"/>
                  <a:pt x="19615" y="13608"/>
                  <a:pt x="19678" y="13906"/>
                </a:cubicBezTo>
                <a:cubicBezTo>
                  <a:pt x="19740" y="14200"/>
                  <a:pt x="19735" y="14513"/>
                  <a:pt x="19899" y="14788"/>
                </a:cubicBezTo>
                <a:cubicBezTo>
                  <a:pt x="20078" y="15089"/>
                  <a:pt x="20421" y="15286"/>
                  <a:pt x="20450" y="15670"/>
                </a:cubicBezTo>
                <a:cubicBezTo>
                  <a:pt x="20472" y="15964"/>
                  <a:pt x="20476" y="16264"/>
                  <a:pt x="20560" y="16552"/>
                </a:cubicBezTo>
                <a:lnTo>
                  <a:pt x="20615" y="16855"/>
                </a:lnTo>
                <a:lnTo>
                  <a:pt x="20643" y="16992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it-IT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552960" y="2855821"/>
            <a:ext cx="7184160" cy="144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2945" tIns="41473" rIns="82945" bIns="41473"/>
          <a:lstStyle/>
          <a:p>
            <a:endParaRPr lang="it-IT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3330720" y="2449698"/>
            <a:ext cx="23371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it-IT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683520" y="1238530"/>
            <a:ext cx="193536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Conoscenze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5715008" y="500042"/>
            <a:ext cx="216288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2200" b="1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La competenza :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2000" b="1" i="1" dirty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un concetto complesso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3343680" y="2775172"/>
            <a:ext cx="2096640" cy="649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it-IT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3444481" y="1810270"/>
            <a:ext cx="637920" cy="1497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Abilità</a:t>
            </a: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5355361" y="5220549"/>
            <a:ext cx="624960" cy="312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it-IT"/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2155680" y="4408304"/>
            <a:ext cx="1910880" cy="312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Strategie  </a:t>
            </a:r>
            <a:r>
              <a:rPr lang="it-IT" b="1" dirty="0" err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metacognitive</a:t>
            </a: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 Riflessività</a:t>
            </a:r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3771361" y="5040529"/>
            <a:ext cx="1239840" cy="31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Utilizzo risorse interne e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del contesto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</a:t>
            </a: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Impegno       Capacità di mettersi in gioco</a:t>
            </a: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3771360" y="3918652"/>
            <a:ext cx="1421280" cy="312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Motivazione</a:t>
            </a:r>
            <a:r>
              <a:rPr lang="it-IT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    </a:t>
            </a: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Curiosità         Autovalutazione </a:t>
            </a:r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>
            <a:off x="2138400" y="4735217"/>
            <a:ext cx="1018080" cy="31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Etica                                                            </a:t>
            </a:r>
            <a:r>
              <a:rPr lang="it-IT" b="1" dirty="0" err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Self</a:t>
            </a:r>
            <a:r>
              <a:rPr lang="it-IT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</a:t>
            </a:r>
            <a:r>
              <a:rPr lang="it-IT" b="1" dirty="0" err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efficacy</a:t>
            </a:r>
            <a:endParaRPr lang="it-IT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062" name="Text Box 13"/>
          <p:cNvSpPr txBox="1">
            <a:spLocks noChangeArrowheads="1"/>
          </p:cNvSpPr>
          <p:nvPr/>
        </p:nvSpPr>
        <p:spPr bwMode="auto">
          <a:xfrm>
            <a:off x="6531840" y="3763116"/>
            <a:ext cx="1808640" cy="312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it-IT"/>
          </a:p>
        </p:txBody>
      </p:sp>
      <p:sp>
        <p:nvSpPr>
          <p:cNvPr id="2063" name="Text Box 14"/>
          <p:cNvSpPr txBox="1">
            <a:spLocks noChangeArrowheads="1"/>
          </p:cNvSpPr>
          <p:nvPr/>
        </p:nvSpPr>
        <p:spPr bwMode="auto">
          <a:xfrm>
            <a:off x="4380481" y="2122783"/>
            <a:ext cx="1645920" cy="31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it-IT"/>
          </a:p>
        </p:txBody>
      </p:sp>
      <p:sp>
        <p:nvSpPr>
          <p:cNvPr id="2064" name="Text Box 15"/>
          <p:cNvSpPr txBox="1">
            <a:spLocks noChangeArrowheads="1"/>
          </p:cNvSpPr>
          <p:nvPr/>
        </p:nvSpPr>
        <p:spPr bwMode="auto">
          <a:xfrm>
            <a:off x="1437121" y="1535201"/>
            <a:ext cx="1427040" cy="8021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2065" name="Text Box 16"/>
          <p:cNvSpPr txBox="1">
            <a:spLocks noChangeArrowheads="1"/>
          </p:cNvSpPr>
          <p:nvPr/>
        </p:nvSpPr>
        <p:spPr bwMode="auto">
          <a:xfrm>
            <a:off x="783361" y="3168333"/>
            <a:ext cx="1496160" cy="31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 anchorCtr="1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FF0000"/>
                </a:solidFill>
              </a:rPr>
              <a:t>ESSERE</a:t>
            </a:r>
          </a:p>
        </p:txBody>
      </p:sp>
      <p:sp>
        <p:nvSpPr>
          <p:cNvPr id="2066" name="Text Box 17"/>
          <p:cNvSpPr txBox="1">
            <a:spLocks noChangeArrowheads="1"/>
          </p:cNvSpPr>
          <p:nvPr/>
        </p:nvSpPr>
        <p:spPr bwMode="auto">
          <a:xfrm>
            <a:off x="1306081" y="1337902"/>
            <a:ext cx="2122560" cy="312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b="1" dirty="0">
                <a:solidFill>
                  <a:srgbClr val="FF0000"/>
                </a:solidFill>
              </a:rPr>
              <a:t>SAPERE</a:t>
            </a:r>
          </a:p>
        </p:txBody>
      </p:sp>
      <p:sp>
        <p:nvSpPr>
          <p:cNvPr id="2067" name="Text Box 18"/>
          <p:cNvSpPr txBox="1">
            <a:spLocks noChangeArrowheads="1"/>
          </p:cNvSpPr>
          <p:nvPr/>
        </p:nvSpPr>
        <p:spPr bwMode="auto">
          <a:xfrm>
            <a:off x="3722401" y="3689667"/>
            <a:ext cx="1440" cy="14689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b="1" dirty="0">
              <a:solidFill>
                <a:srgbClr val="FFFFFF"/>
              </a:solidFill>
            </a:endParaRPr>
          </a:p>
        </p:txBody>
      </p:sp>
      <p:sp>
        <p:nvSpPr>
          <p:cNvPr id="2068" name="Text Box 19"/>
          <p:cNvSpPr txBox="1">
            <a:spLocks noChangeArrowheads="1"/>
          </p:cNvSpPr>
          <p:nvPr/>
        </p:nvSpPr>
        <p:spPr bwMode="auto">
          <a:xfrm>
            <a:off x="3591361" y="4245566"/>
            <a:ext cx="1795680" cy="31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dirty="0" smtClean="0">
                <a:solidFill>
                  <a:srgbClr val="FFFFFF"/>
                </a:solidFill>
              </a:rPr>
              <a:t>                   </a:t>
            </a:r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2069" name="Text Box 20"/>
          <p:cNvSpPr txBox="1">
            <a:spLocks noChangeArrowheads="1"/>
          </p:cNvSpPr>
          <p:nvPr/>
        </p:nvSpPr>
        <p:spPr bwMode="auto">
          <a:xfrm>
            <a:off x="6204961" y="5389046"/>
            <a:ext cx="164160" cy="544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dirty="0">
              <a:solidFill>
                <a:srgbClr val="FFFFFF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988321" y="2514504"/>
            <a:ext cx="2351520" cy="7762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it-IT" sz="1500" b="1" dirty="0">
                <a:solidFill>
                  <a:schemeClr val="accent1">
                    <a:lumMod val="50000"/>
                  </a:schemeClr>
                </a:solidFill>
              </a:rPr>
              <a:t>CONTESTO</a:t>
            </a:r>
          </a:p>
        </p:txBody>
      </p:sp>
      <p:sp>
        <p:nvSpPr>
          <p:cNvPr id="2071" name="Text Box 22"/>
          <p:cNvSpPr txBox="1">
            <a:spLocks noChangeArrowheads="1"/>
          </p:cNvSpPr>
          <p:nvPr/>
        </p:nvSpPr>
        <p:spPr bwMode="auto">
          <a:xfrm rot="8898306">
            <a:off x="6857281" y="2612434"/>
            <a:ext cx="1306080" cy="8712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072" name="Text Box 23"/>
          <p:cNvSpPr txBox="1">
            <a:spLocks noChangeArrowheads="1"/>
          </p:cNvSpPr>
          <p:nvPr/>
        </p:nvSpPr>
        <p:spPr bwMode="auto">
          <a:xfrm>
            <a:off x="5878080" y="5062132"/>
            <a:ext cx="1440" cy="544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0820" rIns="81639" bIns="40820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dirty="0">
              <a:solidFill>
                <a:srgbClr val="FFFFFF"/>
              </a:solidFill>
            </a:endParaRPr>
          </a:p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it-IT" dirty="0">
              <a:solidFill>
                <a:srgbClr val="FFFFFF"/>
              </a:solidFill>
            </a:endParaRPr>
          </a:p>
        </p:txBody>
      </p:sp>
      <p:sp>
        <p:nvSpPr>
          <p:cNvPr id="2073" name="Rettangolo 25"/>
          <p:cNvSpPr>
            <a:spLocks noChangeArrowheads="1"/>
          </p:cNvSpPr>
          <p:nvPr/>
        </p:nvSpPr>
        <p:spPr bwMode="auto">
          <a:xfrm>
            <a:off x="4311360" y="3168333"/>
            <a:ext cx="167575" cy="63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945" tIns="41473" rIns="82945" bIns="41473">
            <a:spAutoFit/>
          </a:bodyPr>
          <a:lstStyle/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Come riconoscere una competenza?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43050"/>
            <a:ext cx="7615262" cy="492922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L’alunno risponde con esattezza agli </a:t>
            </a:r>
            <a:r>
              <a:rPr lang="it-IT" b="1" dirty="0" err="1" smtClean="0">
                <a:solidFill>
                  <a:schemeClr val="tx2"/>
                </a:solidFill>
              </a:rPr>
              <a:t>items</a:t>
            </a:r>
            <a:r>
              <a:rPr lang="it-IT" b="1" dirty="0" smtClean="0">
                <a:solidFill>
                  <a:schemeClr val="tx2"/>
                </a:solidFill>
              </a:rPr>
              <a:t> di un test svolto dal docente di educazione motoria al termine di un percorso svolto sull’alimentazione equilibrata</a:t>
            </a:r>
          </a:p>
          <a:p>
            <a:r>
              <a:rPr lang="it-IT" b="1" dirty="0" smtClean="0">
                <a:solidFill>
                  <a:srgbClr val="00B050"/>
                </a:solidFill>
              </a:rPr>
              <a:t>l’alunno durante una festa in classe è attento nella scelta del cibo: evita di patatine e dolci in eccesso</a:t>
            </a:r>
          </a:p>
          <a:p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</a:rPr>
              <a:t>L’alunno al termine del percorso svolto dal docente di educazione motoria svolge un testo argomentativo sulla necessità di nutrirsi in modo equilibrato</a:t>
            </a:r>
            <a:endParaRPr lang="it-IT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7901014" cy="146304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Come ridare alla scuola la funzione, il ruolo educativo, sociale?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0200"/>
            <a:ext cx="8215338" cy="5257800"/>
          </a:xfrm>
        </p:spPr>
        <p:txBody>
          <a:bodyPr>
            <a:normAutofit lnSpcReduction="10000"/>
          </a:bodyPr>
          <a:lstStyle/>
          <a:p>
            <a:pPr marL="401638" indent="-296863" algn="ctr">
              <a:spcAft>
                <a:spcPts val="1425"/>
              </a:spcAft>
              <a:buNone/>
              <a:tabLst>
                <a:tab pos="403225" algn="l"/>
                <a:tab pos="850900" algn="l"/>
                <a:tab pos="1300163" algn="l"/>
                <a:tab pos="1749425" algn="l"/>
                <a:tab pos="2198688" algn="l"/>
                <a:tab pos="2647950" algn="l"/>
                <a:tab pos="3097213" algn="l"/>
                <a:tab pos="3546475" algn="l"/>
                <a:tab pos="3995738" algn="l"/>
                <a:tab pos="4445000" algn="l"/>
                <a:tab pos="4894263" algn="l"/>
                <a:tab pos="5343525" algn="l"/>
                <a:tab pos="5792788" algn="l"/>
                <a:tab pos="6242050" algn="l"/>
                <a:tab pos="6691313" algn="l"/>
                <a:tab pos="7140575" algn="l"/>
                <a:tab pos="7589838" algn="l"/>
                <a:tab pos="8039100" algn="l"/>
                <a:tab pos="8488363" algn="l"/>
                <a:tab pos="8937625" algn="l"/>
                <a:tab pos="9386888" algn="l"/>
              </a:tabLst>
            </a:pPr>
            <a:r>
              <a:rPr lang="it-IT" b="1" dirty="0" err="1" smtClean="0">
                <a:solidFill>
                  <a:srgbClr val="FF0000"/>
                </a:solidFill>
              </a:rPr>
              <a:t>Wiggins</a:t>
            </a:r>
            <a:r>
              <a:rPr lang="it-IT" b="1" dirty="0" smtClean="0">
                <a:solidFill>
                  <a:srgbClr val="FF0000"/>
                </a:solidFill>
              </a:rPr>
              <a:t> e </a:t>
            </a:r>
            <a:r>
              <a:rPr lang="it-IT" b="1" dirty="0" err="1" smtClean="0">
                <a:solidFill>
                  <a:srgbClr val="FF0000"/>
                </a:solidFill>
              </a:rPr>
              <a:t>McTighe</a:t>
            </a:r>
            <a:endParaRPr lang="it-IT" b="1" dirty="0" smtClean="0">
              <a:solidFill>
                <a:srgbClr val="FF0000"/>
              </a:solidFill>
            </a:endParaRPr>
          </a:p>
          <a:p>
            <a:pPr marL="401638" indent="-296863" algn="ctr">
              <a:spcAft>
                <a:spcPts val="1425"/>
              </a:spcAft>
              <a:buNone/>
              <a:tabLst>
                <a:tab pos="403225" algn="l"/>
                <a:tab pos="850900" algn="l"/>
                <a:tab pos="1300163" algn="l"/>
                <a:tab pos="1749425" algn="l"/>
                <a:tab pos="2198688" algn="l"/>
                <a:tab pos="2647950" algn="l"/>
                <a:tab pos="3097213" algn="l"/>
                <a:tab pos="3546475" algn="l"/>
                <a:tab pos="3995738" algn="l"/>
                <a:tab pos="4445000" algn="l"/>
                <a:tab pos="4894263" algn="l"/>
                <a:tab pos="5343525" algn="l"/>
                <a:tab pos="5792788" algn="l"/>
                <a:tab pos="6242050" algn="l"/>
                <a:tab pos="6691313" algn="l"/>
                <a:tab pos="7140575" algn="l"/>
                <a:tab pos="7589838" algn="l"/>
                <a:tab pos="8039100" algn="l"/>
                <a:tab pos="8488363" algn="l"/>
                <a:tab pos="8937625" algn="l"/>
                <a:tab pos="9386888" algn="l"/>
              </a:tabLst>
            </a:pP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dirty="0" smtClean="0">
                <a:solidFill>
                  <a:srgbClr val="000000"/>
                </a:solidFill>
              </a:rPr>
              <a:t> </a:t>
            </a:r>
            <a:r>
              <a:rPr lang="it-IT" b="1" i="1" dirty="0" smtClean="0">
                <a:solidFill>
                  <a:srgbClr val="000000"/>
                </a:solidFill>
              </a:rPr>
              <a:t>sono  convinti  che la soluzione  sia il miglioramento della capacità progettuale degli insegnanti. 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403225" algn="l"/>
                <a:tab pos="850900" algn="l"/>
                <a:tab pos="1300163" algn="l"/>
                <a:tab pos="1749425" algn="l"/>
                <a:tab pos="2198688" algn="l"/>
                <a:tab pos="2647950" algn="l"/>
                <a:tab pos="3097213" algn="l"/>
                <a:tab pos="3546475" algn="l"/>
                <a:tab pos="3995738" algn="l"/>
                <a:tab pos="4445000" algn="l"/>
                <a:tab pos="4894263" algn="l"/>
                <a:tab pos="5343525" algn="l"/>
                <a:tab pos="5792788" algn="l"/>
                <a:tab pos="6242050" algn="l"/>
                <a:tab pos="6691313" algn="l"/>
                <a:tab pos="7140575" algn="l"/>
                <a:tab pos="7589838" algn="l"/>
                <a:tab pos="8039100" algn="l"/>
                <a:tab pos="8488363" algn="l"/>
                <a:tab pos="8937625" algn="l"/>
                <a:tab pos="9386888" algn="l"/>
              </a:tabLst>
            </a:pPr>
            <a:r>
              <a:rPr lang="it-IT" b="1" dirty="0" smtClean="0">
                <a:solidFill>
                  <a:srgbClr val="000000"/>
                </a:solidFill>
              </a:rPr>
              <a:t>Non significa semplicemente  spiegare meglio...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403225" algn="l"/>
                <a:tab pos="850900" algn="l"/>
                <a:tab pos="1300163" algn="l"/>
                <a:tab pos="1749425" algn="l"/>
                <a:tab pos="2198688" algn="l"/>
                <a:tab pos="2647950" algn="l"/>
                <a:tab pos="3097213" algn="l"/>
                <a:tab pos="3546475" algn="l"/>
                <a:tab pos="3995738" algn="l"/>
                <a:tab pos="4445000" algn="l"/>
                <a:tab pos="4894263" algn="l"/>
                <a:tab pos="5343525" algn="l"/>
                <a:tab pos="5792788" algn="l"/>
                <a:tab pos="6242050" algn="l"/>
                <a:tab pos="6691313" algn="l"/>
                <a:tab pos="7140575" algn="l"/>
                <a:tab pos="7589838" algn="l"/>
                <a:tab pos="8039100" algn="l"/>
                <a:tab pos="8488363" algn="l"/>
                <a:tab pos="8937625" algn="l"/>
                <a:tab pos="9386888" algn="l"/>
              </a:tabLst>
            </a:pPr>
            <a:r>
              <a:rPr lang="it-IT" b="1" dirty="0" smtClean="0">
                <a:solidFill>
                  <a:srgbClr val="000000"/>
                </a:solidFill>
              </a:rPr>
              <a:t>Non significa introdurre una qualche metodologia innovativa (TIC, lavoro di gruppo, </a:t>
            </a:r>
            <a:r>
              <a:rPr lang="it-IT" b="1" dirty="0" err="1" smtClean="0">
                <a:solidFill>
                  <a:srgbClr val="000000"/>
                </a:solidFill>
              </a:rPr>
              <a:t>peer</a:t>
            </a:r>
            <a:r>
              <a:rPr lang="it-IT" b="1" dirty="0" smtClean="0">
                <a:solidFill>
                  <a:srgbClr val="000000"/>
                </a:solidFill>
              </a:rPr>
              <a:t> </a:t>
            </a:r>
            <a:r>
              <a:rPr lang="it-IT" b="1" dirty="0" err="1" smtClean="0">
                <a:solidFill>
                  <a:srgbClr val="000000"/>
                </a:solidFill>
              </a:rPr>
              <a:t>to</a:t>
            </a:r>
            <a:r>
              <a:rPr lang="it-IT" b="1" dirty="0" smtClean="0">
                <a:solidFill>
                  <a:srgbClr val="000000"/>
                </a:solidFill>
              </a:rPr>
              <a:t> </a:t>
            </a:r>
            <a:r>
              <a:rPr lang="it-IT" b="1" dirty="0" err="1" smtClean="0">
                <a:solidFill>
                  <a:srgbClr val="000000"/>
                </a:solidFill>
              </a:rPr>
              <a:t>peer</a:t>
            </a:r>
            <a:r>
              <a:rPr lang="it-IT" b="1" dirty="0" smtClean="0">
                <a:solidFill>
                  <a:srgbClr val="000000"/>
                </a:solidFill>
              </a:rPr>
              <a:t>...)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403225" algn="l"/>
                <a:tab pos="850900" algn="l"/>
                <a:tab pos="1300163" algn="l"/>
                <a:tab pos="1749425" algn="l"/>
                <a:tab pos="2198688" algn="l"/>
                <a:tab pos="2647950" algn="l"/>
                <a:tab pos="3097213" algn="l"/>
                <a:tab pos="3546475" algn="l"/>
                <a:tab pos="3995738" algn="l"/>
                <a:tab pos="4445000" algn="l"/>
                <a:tab pos="4894263" algn="l"/>
                <a:tab pos="5343525" algn="l"/>
                <a:tab pos="5792788" algn="l"/>
                <a:tab pos="6242050" algn="l"/>
                <a:tab pos="6691313" algn="l"/>
                <a:tab pos="7140575" algn="l"/>
                <a:tab pos="7589838" algn="l"/>
                <a:tab pos="8039100" algn="l"/>
                <a:tab pos="8488363" algn="l"/>
                <a:tab pos="8937625" algn="l"/>
                <a:tab pos="9386888" algn="l"/>
              </a:tabLst>
            </a:pPr>
            <a:r>
              <a:rPr lang="it-IT" b="1" dirty="0" smtClean="0">
                <a:solidFill>
                  <a:srgbClr val="000000"/>
                </a:solidFill>
              </a:rPr>
              <a:t>Significa passare dalla trattazione del programma alla progettazione dell'insegnamento /</a:t>
            </a:r>
            <a:r>
              <a:rPr lang="it-IT" b="1" dirty="0" err="1" smtClean="0">
                <a:solidFill>
                  <a:srgbClr val="000000"/>
                </a:solidFill>
              </a:rPr>
              <a:t>apprendimento…</a:t>
            </a:r>
            <a:endParaRPr lang="it-IT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-214345" y="253444"/>
            <a:ext cx="8501122" cy="18347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2900" b="1" dirty="0">
                <a:solidFill>
                  <a:srgbClr val="333333"/>
                </a:solidFill>
              </a:rPr>
              <a:t>Il concetto di  apprendimento in </a:t>
            </a:r>
            <a:r>
              <a:rPr lang="it-IT" sz="2900" b="1" dirty="0" err="1" smtClean="0">
                <a:solidFill>
                  <a:srgbClr val="333333"/>
                </a:solidFill>
              </a:rPr>
              <a:t>Wiggins</a:t>
            </a:r>
            <a:endParaRPr lang="it-IT" sz="2900" b="1" dirty="0" smtClean="0">
              <a:solidFill>
                <a:srgbClr val="333333"/>
              </a:solidFill>
            </a:endParaRPr>
          </a:p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2900" b="1" dirty="0" smtClean="0">
                <a:solidFill>
                  <a:srgbClr val="333333"/>
                </a:solidFill>
              </a:rPr>
              <a:t> </a:t>
            </a:r>
            <a:r>
              <a:rPr lang="it-IT" sz="2900" b="1" dirty="0">
                <a:solidFill>
                  <a:srgbClr val="333333"/>
                </a:solidFill>
              </a:rPr>
              <a:t>e </a:t>
            </a:r>
            <a:r>
              <a:rPr lang="it-IT" sz="2900" b="1" dirty="0" err="1">
                <a:solidFill>
                  <a:srgbClr val="333333"/>
                </a:solidFill>
              </a:rPr>
              <a:t>McTighe</a:t>
            </a:r>
            <a:r>
              <a:rPr lang="it-IT" sz="2900" b="1" dirty="0">
                <a:solidFill>
                  <a:srgbClr val="333333"/>
                </a:solidFill>
              </a:rPr>
              <a:t/>
            </a:r>
            <a:br>
              <a:rPr lang="it-IT" sz="2900" b="1" dirty="0">
                <a:solidFill>
                  <a:srgbClr val="333333"/>
                </a:solidFill>
              </a:rPr>
            </a:br>
            <a:r>
              <a:rPr lang="it-IT" sz="2900" b="1" dirty="0">
                <a:solidFill>
                  <a:srgbClr val="333333"/>
                </a:solidFill>
              </a:rPr>
              <a:t>fondamento della </a:t>
            </a:r>
            <a:r>
              <a:rPr lang="it-IT" sz="2900" b="1" dirty="0" err="1">
                <a:solidFill>
                  <a:srgbClr val="333333"/>
                </a:solidFill>
              </a:rPr>
              <a:t>PaR</a:t>
            </a:r>
            <a:r>
              <a:rPr lang="it-IT" sz="3300" b="1" dirty="0">
                <a:solidFill>
                  <a:srgbClr val="333333"/>
                </a:solidFill>
              </a:rPr>
              <a:t/>
            </a:r>
            <a:br>
              <a:rPr lang="it-IT" sz="3300" b="1" dirty="0">
                <a:solidFill>
                  <a:srgbClr val="333333"/>
                </a:solidFill>
              </a:rPr>
            </a:br>
            <a:r>
              <a:rPr lang="it-IT" sz="4000" b="1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4282" y="1960047"/>
            <a:ext cx="7929618" cy="4776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5469" rIns="0" bIns="0"/>
          <a:lstStyle/>
          <a:p>
            <a:pPr marL="606186" indent="-606186" defTabSz="407484">
              <a:spcAft>
                <a:spcPts val="1293"/>
              </a:spcAft>
              <a:buFont typeface="Times New Roman" pitchFamily="16" charset="0"/>
              <a:buChar char="•"/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dirty="0">
                <a:solidFill>
                  <a:srgbClr val="000000"/>
                </a:solidFill>
              </a:rPr>
              <a:t>Per praticare efficacemente la </a:t>
            </a:r>
            <a:r>
              <a:rPr lang="it-IT" sz="2000" b="1" dirty="0" err="1">
                <a:solidFill>
                  <a:srgbClr val="000000"/>
                </a:solidFill>
              </a:rPr>
              <a:t>PaR</a:t>
            </a:r>
            <a:r>
              <a:rPr lang="it-IT" sz="2000" b="1" dirty="0">
                <a:solidFill>
                  <a:srgbClr val="000000"/>
                </a:solidFill>
              </a:rPr>
              <a:t> è necessario concepire l'apprendimento come </a:t>
            </a:r>
            <a:r>
              <a:rPr lang="it-IT" sz="2000" b="1" dirty="0">
                <a:solidFill>
                  <a:srgbClr val="FF0000"/>
                </a:solidFill>
              </a:rPr>
              <a:t>comprensione significativa</a:t>
            </a:r>
            <a:r>
              <a:rPr lang="it-IT" sz="2000" b="1" dirty="0">
                <a:solidFill>
                  <a:srgbClr val="000000"/>
                </a:solidFill>
              </a:rPr>
              <a:t>, </a:t>
            </a:r>
            <a:r>
              <a:rPr lang="it-IT" sz="2000" b="1" dirty="0" err="1">
                <a:solidFill>
                  <a:srgbClr val="000000"/>
                </a:solidFill>
              </a:rPr>
              <a:t>perchè</a:t>
            </a:r>
            <a:r>
              <a:rPr lang="it-IT" sz="2000" b="1" dirty="0">
                <a:solidFill>
                  <a:srgbClr val="000000"/>
                </a:solidFill>
              </a:rPr>
              <a:t> è la condizione per raggiungere traguardi e sviluppare competenze.</a:t>
            </a:r>
          </a:p>
          <a:p>
            <a:pPr marL="606186" indent="-606186" defTabSz="407484">
              <a:spcAft>
                <a:spcPts val="1293"/>
              </a:spcAft>
              <a:buFont typeface="Times New Roman" pitchFamily="16" charset="0"/>
              <a:buChar char="•"/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dirty="0">
                <a:solidFill>
                  <a:srgbClr val="000000"/>
                </a:solidFill>
              </a:rPr>
              <a:t>La concezione dell'apprendimento  nelle scuole  è superficiale e lo stesso “</a:t>
            </a:r>
            <a:r>
              <a:rPr lang="it-IT" sz="2000" b="1" dirty="0">
                <a:solidFill>
                  <a:srgbClr val="FF0000"/>
                </a:solidFill>
              </a:rPr>
              <a:t>ambiente di apprendimento”</a:t>
            </a:r>
            <a:r>
              <a:rPr lang="it-IT" sz="2000" b="1" dirty="0">
                <a:solidFill>
                  <a:srgbClr val="000000"/>
                </a:solidFill>
              </a:rPr>
              <a:t> lo testimonia.</a:t>
            </a:r>
          </a:p>
          <a:p>
            <a:pPr marL="606186" indent="-606186" defTabSz="407484">
              <a:spcAft>
                <a:spcPts val="1293"/>
              </a:spcAft>
              <a:buFont typeface="Times New Roman" pitchFamily="16" charset="0"/>
              <a:buChar char="•"/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dirty="0">
                <a:solidFill>
                  <a:srgbClr val="000000"/>
                </a:solidFill>
              </a:rPr>
              <a:t>L'apprendimento nella </a:t>
            </a:r>
            <a:r>
              <a:rPr lang="it-IT" sz="2000" b="1" dirty="0" err="1">
                <a:solidFill>
                  <a:srgbClr val="000000"/>
                </a:solidFill>
              </a:rPr>
              <a:t>PaR</a:t>
            </a:r>
            <a:r>
              <a:rPr lang="it-IT" sz="2000" b="1" dirty="0">
                <a:solidFill>
                  <a:srgbClr val="000000"/>
                </a:solidFill>
              </a:rPr>
              <a:t> è:</a:t>
            </a:r>
          </a:p>
          <a:p>
            <a:pPr marL="606186" indent="-606186" defTabSz="407484">
              <a:spcAft>
                <a:spcPts val="1293"/>
              </a:spcAft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800" dirty="0">
                <a:solidFill>
                  <a:srgbClr val="000000"/>
                </a:solidFill>
              </a:rPr>
              <a:t>- </a:t>
            </a:r>
            <a:r>
              <a:rPr lang="it-IT" sz="2000" b="1" i="1" dirty="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comprensione profonda, tanto da poter essere utilizzato in altri contesti;</a:t>
            </a:r>
          </a:p>
          <a:p>
            <a:pPr marL="606186" indent="-606186" defTabSz="407484">
              <a:spcAft>
                <a:spcPts val="1293"/>
              </a:spcAft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i="1" dirty="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capacità  di pensare e di agire con ciò che si conosce;</a:t>
            </a:r>
          </a:p>
          <a:p>
            <a:pPr marL="606186" indent="-606186" defTabSz="407484">
              <a:spcAft>
                <a:spcPts val="1293"/>
              </a:spcAft>
              <a:tabLst>
                <a:tab pos="606186" algn="l"/>
                <a:tab pos="1012230" algn="l"/>
                <a:tab pos="1419714" algn="l"/>
                <a:tab pos="1827198" algn="l"/>
                <a:tab pos="2234682" algn="l"/>
                <a:tab pos="2642166" algn="l"/>
                <a:tab pos="3049648" algn="l"/>
                <a:tab pos="3457132" algn="l"/>
                <a:tab pos="3864616" algn="l"/>
                <a:tab pos="4272101" algn="l"/>
                <a:tab pos="4679584" algn="l"/>
                <a:tab pos="5087069" algn="l"/>
                <a:tab pos="5494551" algn="l"/>
                <a:tab pos="5902036" algn="l"/>
                <a:tab pos="6309519" algn="l"/>
                <a:tab pos="6717004" algn="l"/>
                <a:tab pos="7124487" algn="l"/>
                <a:tab pos="7531972" algn="l"/>
                <a:tab pos="7939454" algn="l"/>
                <a:tab pos="8346938" algn="l"/>
                <a:tab pos="8754421" algn="l"/>
              </a:tabLst>
              <a:defRPr/>
            </a:pPr>
            <a:r>
              <a:rPr lang="it-IT" sz="2000" b="1" i="1" dirty="0">
                <a:solidFill>
                  <a:srgbClr val="00AE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permanenza cognitiva (durevole nel tempo).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8572560" cy="751506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QUANDO LA COMPRENSIONE 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PROFONDA?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609416"/>
            <a:ext cx="8286776" cy="4846320"/>
          </a:xfrm>
        </p:spPr>
        <p:txBody>
          <a:bodyPr/>
          <a:lstStyle/>
          <a:p>
            <a:r>
              <a:rPr lang="it-IT" dirty="0" smtClean="0"/>
              <a:t>implica l’</a:t>
            </a:r>
            <a:r>
              <a:rPr lang="it-IT" dirty="0" err="1" smtClean="0"/>
              <a:t>insight</a:t>
            </a:r>
            <a:r>
              <a:rPr lang="it-IT" dirty="0" smtClean="0"/>
              <a:t> delle idee e il loro utilizzo efficace</a:t>
            </a:r>
          </a:p>
          <a:p>
            <a:r>
              <a:rPr lang="it-IT" dirty="0" smtClean="0"/>
              <a:t>si  e’  in grado di: </a:t>
            </a:r>
          </a:p>
          <a:p>
            <a:pPr>
              <a:buNone/>
            </a:pPr>
            <a:r>
              <a:rPr lang="it-IT" dirty="0" smtClean="0"/>
              <a:t>    spiegare- interpretare- applicare- avere prospettiva- </a:t>
            </a:r>
            <a:r>
              <a:rPr lang="it-IT" dirty="0" err="1" smtClean="0"/>
              <a:t>empatizzare</a:t>
            </a:r>
            <a:r>
              <a:rPr lang="it-IT" dirty="0" smtClean="0"/>
              <a:t> – avere autoconoscenza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b="1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it-IT" b="1" dirty="0" smtClean="0">
                <a:solidFill>
                  <a:schemeClr val="tx2"/>
                </a:solidFill>
              </a:rPr>
              <a:t>UNA COMPRENSIONE MATURA E COMPLETA                  IMPLICA TUTTI QUESTI ASPETTI</a:t>
            </a:r>
            <a:endParaRPr lang="it-IT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672481" y="493973"/>
            <a:ext cx="7399981" cy="11665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La valutazione dell'apprendimento significativo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285720" y="2017652"/>
            <a:ext cx="7786742" cy="432045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593289" indent="-593289" algn="ctr">
              <a:spcAft>
                <a:spcPts val="1293"/>
              </a:spcAft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u="sng" dirty="0">
                <a:solidFill>
                  <a:srgbClr val="FF0000"/>
                </a:solidFill>
              </a:rPr>
              <a:t>INDICATORI di maturazione di competenze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Spiegazione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Interpretazione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Applicazione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Prospettiva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Empatia</a:t>
            </a:r>
          </a:p>
          <a:p>
            <a:pPr marL="593289" indent="-593289">
              <a:spcAft>
                <a:spcPts val="1293"/>
              </a:spcAft>
              <a:buFont typeface="Times New Roman" pitchFamily="16" charset="0"/>
              <a:buAutoNum type="arabicPeriod"/>
              <a:tabLst>
                <a:tab pos="594729" algn="l"/>
                <a:tab pos="1000815" algn="l"/>
                <a:tab pos="1408341" algn="l"/>
                <a:tab pos="1815867" algn="l"/>
                <a:tab pos="2223393" algn="l"/>
                <a:tab pos="2630919" algn="l"/>
                <a:tab pos="3038445" algn="l"/>
                <a:tab pos="3445971" algn="l"/>
                <a:tab pos="3853497" algn="l"/>
                <a:tab pos="4261023" algn="l"/>
                <a:tab pos="4668549" algn="l"/>
                <a:tab pos="5076075" algn="l"/>
                <a:tab pos="5483601" algn="l"/>
                <a:tab pos="5891127" algn="l"/>
                <a:tab pos="6298653" algn="l"/>
                <a:tab pos="6706179" algn="l"/>
                <a:tab pos="7113705" algn="l"/>
                <a:tab pos="7521231" algn="l"/>
                <a:tab pos="7928757" algn="l"/>
                <a:tab pos="8336283" algn="l"/>
                <a:tab pos="8743809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Auto-conoscenza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285720" y="214290"/>
            <a:ext cx="7799040" cy="1055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FF0000"/>
                </a:solidFill>
              </a:rPr>
              <a:t>Descrittori di competenze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357158" y="1714488"/>
            <a:ext cx="3805920" cy="446302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1.Spiegare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Dimostrare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Sintetizzare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Provare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Esporre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Documentare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Giustificare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Prevedere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4286248" y="1643050"/>
            <a:ext cx="3805920" cy="48734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2.Interpretare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Creare analogie e metafore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Valutare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Dare senso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Fornire metafore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Raccontare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Rappresentare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Criticare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285720" y="142852"/>
            <a:ext cx="7799040" cy="1055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Descrittori di competenze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357158" y="1428736"/>
            <a:ext cx="3418173" cy="46773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3.Applicare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Adattare alle richieste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Inventare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Produrre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Proporre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Risolvere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Utilizzare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Verificare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429124" y="1428736"/>
            <a:ext cx="3475419" cy="487347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4. Avere prospettiva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Inferire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Guardare da più punti di vista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Analizzare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Confrontare criticamente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Contrapporre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Guardare al futuro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285720" y="214290"/>
            <a:ext cx="7799040" cy="10556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Descrittori di competenze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357158" y="1571612"/>
            <a:ext cx="3805920" cy="48399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5. Avere empatia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Assumere il ruolo di...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Sentirsi come...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Essere aperti a...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Considerare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Immaginare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Drammatizzare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Esprimere emozioni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4429124" y="1500174"/>
            <a:ext cx="3714776" cy="5087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600489" indent="-600489" algn="ctr">
              <a:spcAft>
                <a:spcPts val="1293"/>
              </a:spcAft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900" dirty="0">
                <a:solidFill>
                  <a:srgbClr val="FF0000"/>
                </a:solidFill>
              </a:rPr>
              <a:t>6. Avere autoconoscenza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Essere consapevoli di...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Rendersi conto di (non) sapere, saper fare, essere...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Riflettere</a:t>
            </a: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 err="1">
                <a:solidFill>
                  <a:srgbClr val="000000"/>
                </a:solidFill>
              </a:rPr>
              <a:t>Autovalutarsi</a:t>
            </a:r>
            <a:endParaRPr lang="it-IT" sz="2500" dirty="0">
              <a:solidFill>
                <a:srgbClr val="000000"/>
              </a:solidFill>
            </a:endParaRPr>
          </a:p>
          <a:p>
            <a:pPr marL="600489" indent="-600489">
              <a:spcAft>
                <a:spcPts val="1293"/>
              </a:spcAft>
              <a:buFont typeface="Times New Roman" pitchFamily="16" charset="0"/>
              <a:buChar char="•"/>
              <a:tabLst>
                <a:tab pos="601929" algn="l"/>
                <a:tab pos="1008015" algn="l"/>
                <a:tab pos="1415541" algn="l"/>
                <a:tab pos="1823067" algn="l"/>
                <a:tab pos="2230593" algn="l"/>
                <a:tab pos="2638119" algn="l"/>
                <a:tab pos="3045645" algn="l"/>
                <a:tab pos="3453171" algn="l"/>
                <a:tab pos="3860697" algn="l"/>
                <a:tab pos="4268223" algn="l"/>
                <a:tab pos="4675749" algn="l"/>
                <a:tab pos="5083275" algn="l"/>
                <a:tab pos="5490801" algn="l"/>
                <a:tab pos="5898327" algn="l"/>
                <a:tab pos="6305854" algn="l"/>
                <a:tab pos="6713379" algn="l"/>
                <a:tab pos="7120906" algn="l"/>
                <a:tab pos="7528431" algn="l"/>
                <a:tab pos="7935958" algn="l"/>
                <a:tab pos="8343483" algn="l"/>
                <a:tab pos="8751010" algn="l"/>
              </a:tabLst>
            </a:pPr>
            <a:r>
              <a:rPr lang="it-IT" sz="2500" dirty="0">
                <a:solidFill>
                  <a:srgbClr val="000000"/>
                </a:solidFill>
              </a:rPr>
              <a:t>Riconoscere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85720" y="-214338"/>
            <a:ext cx="7807680" cy="1144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Cos'è la </a:t>
            </a:r>
            <a:r>
              <a:rPr lang="it-IT" sz="4000" b="1" dirty="0" err="1">
                <a:solidFill>
                  <a:srgbClr val="333333"/>
                </a:solidFill>
              </a:rPr>
              <a:t>PaR</a:t>
            </a:r>
            <a:endParaRPr lang="it-IT" sz="4000" b="1" dirty="0">
              <a:solidFill>
                <a:srgbClr val="333333"/>
              </a:solidFill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214282" y="928670"/>
            <a:ext cx="8143932" cy="59293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E' un </a:t>
            </a:r>
            <a:r>
              <a:rPr lang="it-IT" sz="2400" b="1" dirty="0">
                <a:solidFill>
                  <a:srgbClr val="FF0000"/>
                </a:solidFill>
              </a:rPr>
              <a:t>modello appropriato allo sviluppo di competenze</a:t>
            </a:r>
            <a:r>
              <a:rPr lang="it-IT" sz="2400" b="1" dirty="0">
                <a:solidFill>
                  <a:srgbClr val="000000"/>
                </a:solidFill>
              </a:rPr>
              <a:t> attraverso  il raggiungimento di obiettivi di apprendimento (</a:t>
            </a:r>
            <a:r>
              <a:rPr lang="it-IT" sz="2400" b="1" dirty="0">
                <a:solidFill>
                  <a:srgbClr val="FF0000"/>
                </a:solidFill>
              </a:rPr>
              <a:t>comprensione profonda</a:t>
            </a:r>
            <a:r>
              <a:rPr lang="it-IT" sz="2400" b="1" dirty="0">
                <a:solidFill>
                  <a:srgbClr val="000000"/>
                </a:solidFill>
              </a:rPr>
              <a:t>).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Parte dai </a:t>
            </a:r>
            <a:r>
              <a:rPr lang="it-IT" sz="2400" b="1" dirty="0">
                <a:solidFill>
                  <a:srgbClr val="FF0000"/>
                </a:solidFill>
              </a:rPr>
              <a:t>“risultati desiderati” </a:t>
            </a:r>
            <a:r>
              <a:rPr lang="it-IT" sz="2400" b="1" dirty="0">
                <a:solidFill>
                  <a:srgbClr val="000000"/>
                </a:solidFill>
              </a:rPr>
              <a:t>(traguardi per le competenze) definendo contestualmente le relative </a:t>
            </a:r>
            <a:r>
              <a:rPr lang="it-IT" sz="2400" b="1" dirty="0">
                <a:solidFill>
                  <a:srgbClr val="FF0000"/>
                </a:solidFill>
              </a:rPr>
              <a:t>verifiche/valutazioni</a:t>
            </a:r>
            <a:r>
              <a:rPr lang="it-IT" sz="2400" b="1" dirty="0">
                <a:solidFill>
                  <a:srgbClr val="000000"/>
                </a:solidFill>
              </a:rPr>
              <a:t>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000000"/>
                </a:solidFill>
              </a:rPr>
              <a:t>Identifica le </a:t>
            </a:r>
            <a:r>
              <a:rPr lang="it-IT" sz="2400" b="1" dirty="0">
                <a:solidFill>
                  <a:srgbClr val="FF0000"/>
                </a:solidFill>
              </a:rPr>
              <a:t>“evidenze” dell'apprendimento significativo e la loro accettabilità</a:t>
            </a:r>
            <a:r>
              <a:rPr lang="it-IT" sz="2400" b="1" dirty="0">
                <a:solidFill>
                  <a:srgbClr val="000000"/>
                </a:solidFill>
              </a:rPr>
              <a:t>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>
                <a:solidFill>
                  <a:srgbClr val="FF0000"/>
                </a:solidFill>
              </a:rPr>
              <a:t>Pianifica</a:t>
            </a:r>
            <a:r>
              <a:rPr lang="it-IT" sz="2400" b="1" dirty="0">
                <a:solidFill>
                  <a:srgbClr val="000000"/>
                </a:solidFill>
              </a:rPr>
              <a:t> l'insegnamento/apprendimento e lo fa oggetto di </a:t>
            </a:r>
            <a:r>
              <a:rPr lang="it-IT" sz="2400" b="1" dirty="0" smtClean="0">
                <a:solidFill>
                  <a:srgbClr val="000000"/>
                </a:solidFill>
              </a:rPr>
              <a:t>valutazione, attraverso </a:t>
            </a:r>
            <a:r>
              <a:rPr lang="it-IT" sz="2400" b="1" dirty="0" smtClean="0">
                <a:solidFill>
                  <a:srgbClr val="FF0000"/>
                </a:solidFill>
              </a:rPr>
              <a:t>compiti autentici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400" b="1" dirty="0" smtClean="0"/>
              <a:t>Richiede </a:t>
            </a:r>
            <a:r>
              <a:rPr lang="it-IT" sz="2400" b="1" dirty="0" smtClean="0">
                <a:solidFill>
                  <a:srgbClr val="FF0000"/>
                </a:solidFill>
              </a:rPr>
              <a:t>metodologie</a:t>
            </a:r>
            <a:r>
              <a:rPr lang="it-IT" sz="2400" b="1" dirty="0" smtClean="0"/>
              <a:t> quali cooperative </a:t>
            </a:r>
            <a:r>
              <a:rPr lang="it-IT" sz="2400" b="1" dirty="0" err="1" smtClean="0"/>
              <a:t>learning</a:t>
            </a:r>
            <a:r>
              <a:rPr lang="it-IT" sz="2400" b="1" dirty="0" smtClean="0"/>
              <a:t>, didattica </a:t>
            </a:r>
            <a:r>
              <a:rPr lang="it-IT" sz="2400" b="1" dirty="0" err="1" smtClean="0"/>
              <a:t>laboratoriale</a:t>
            </a:r>
            <a:r>
              <a:rPr lang="it-IT" sz="2400" b="1" dirty="0" smtClean="0"/>
              <a:t>, tecnologie e ambienti di apprendimento online, </a:t>
            </a:r>
            <a:r>
              <a:rPr lang="it-IT" sz="2400" b="1" dirty="0" err="1" smtClean="0"/>
              <a:t>flipped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classroom</a:t>
            </a:r>
            <a:r>
              <a:rPr lang="it-IT" sz="2400" b="1" dirty="0" smtClean="0"/>
              <a:t>, BYOD, </a:t>
            </a:r>
            <a:r>
              <a:rPr lang="it-IT" sz="2400" b="1" dirty="0" err="1" smtClean="0"/>
              <a:t>CLIL…</a:t>
            </a:r>
            <a:r>
              <a:rPr lang="it-IT" sz="2400" b="1" dirty="0" smtClean="0"/>
              <a:t>..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endParaRPr lang="it-IT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6381328"/>
          </a:xfrm>
        </p:spPr>
        <p:txBody>
          <a:bodyPr>
            <a:normAutofit/>
          </a:bodyPr>
          <a:lstStyle/>
          <a:p>
            <a:r>
              <a:rPr lang="it-IT" dirty="0" smtClean="0"/>
              <a:t>Cambiamenti negli scenari lavorativi</a:t>
            </a:r>
          </a:p>
          <a:p>
            <a:r>
              <a:rPr lang="it-IT" dirty="0" smtClean="0"/>
              <a:t>Un mercato del lavoro globale interdipendente </a:t>
            </a:r>
          </a:p>
          <a:p>
            <a:r>
              <a:rPr lang="it-IT" dirty="0" smtClean="0"/>
              <a:t>Compiti lavorativi variegati e  connessi alla complessità del sistema </a:t>
            </a:r>
          </a:p>
          <a:p>
            <a:r>
              <a:rPr lang="it-IT" b="1" dirty="0" smtClean="0">
                <a:solidFill>
                  <a:srgbClr val="333333"/>
                </a:solidFill>
              </a:rPr>
              <a:t>L'inefficacia  dell'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insegnamento </a:t>
            </a:r>
            <a:r>
              <a:rPr lang="it-IT" b="1" dirty="0" smtClean="0">
                <a:solidFill>
                  <a:srgbClr val="333333"/>
                </a:solidFill>
              </a:rPr>
              <a:t>e la debolezza dell'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apprendimento</a:t>
            </a:r>
          </a:p>
          <a:p>
            <a:r>
              <a:rPr lang="it-IT" dirty="0" smtClean="0"/>
              <a:t>la demotivazione degli studenti e la superficialità dei loro apprendimenti</a:t>
            </a:r>
            <a:endParaRPr lang="it-IT" dirty="0"/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Necessario  per gli attori coinvolti acquisire consapevolezza  dei cambiamenti</a:t>
            </a:r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È necessario acquisire la capacità di gestire la complessità e l’instabilità del sistema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tx2"/>
                </a:solidFill>
              </a:rPr>
              <a:t>FASI DELLA PAR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1500174"/>
            <a:ext cx="7239000" cy="4846320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IDENTIFICARE I RISULTATI DESIDERATI</a:t>
            </a:r>
          </a:p>
          <a:p>
            <a:pPr>
              <a:buNone/>
            </a:pPr>
            <a:r>
              <a:rPr lang="it-IT" dirty="0" smtClean="0"/>
              <a:t>(TRAGUARDI PER LE COMPETENZE)</a:t>
            </a:r>
          </a:p>
          <a:p>
            <a:r>
              <a:rPr lang="it-IT" dirty="0" smtClean="0"/>
              <a:t>DETERMINARE L’EVIDENZA ACCETTABILE</a:t>
            </a:r>
          </a:p>
          <a:p>
            <a:pPr>
              <a:buNone/>
            </a:pPr>
            <a:r>
              <a:rPr lang="it-IT" dirty="0" smtClean="0"/>
              <a:t>(PRESTAZIONI)</a:t>
            </a:r>
          </a:p>
          <a:p>
            <a:r>
              <a:rPr lang="it-IT" dirty="0" smtClean="0"/>
              <a:t>PIANIFICARE ESPERIENZE </a:t>
            </a:r>
            <a:r>
              <a:rPr lang="it-IT" dirty="0" err="1" smtClean="0"/>
              <a:t>DI</a:t>
            </a:r>
            <a:r>
              <a:rPr lang="it-IT" dirty="0" smtClean="0"/>
              <a:t> APPRENDIMENTO</a:t>
            </a:r>
          </a:p>
          <a:p>
            <a:pPr>
              <a:buNone/>
            </a:pPr>
            <a:r>
              <a:rPr lang="it-IT" dirty="0" smtClean="0"/>
              <a:t>CHE DIVENGONO OGGETTO </a:t>
            </a:r>
            <a:r>
              <a:rPr lang="it-IT" dirty="0" err="1" smtClean="0"/>
              <a:t>DI</a:t>
            </a:r>
            <a:r>
              <a:rPr lang="it-IT" dirty="0" smtClean="0"/>
              <a:t> VALUTAZIONE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572428" cy="146304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1^ FASE: IDENTIFICARE I RISULTATI DESIDERATI</a:t>
            </a:r>
            <a:br>
              <a:rPr lang="it-IT" dirty="0" smtClean="0">
                <a:solidFill>
                  <a:schemeClr val="tx2"/>
                </a:solidFill>
              </a:rPr>
            </a:b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14620"/>
            <a:ext cx="7239000" cy="3741116"/>
          </a:xfrm>
        </p:spPr>
        <p:txBody>
          <a:bodyPr/>
          <a:lstStyle/>
          <a:p>
            <a:r>
              <a:rPr lang="it-IT" dirty="0" smtClean="0"/>
              <a:t>COSA GLI ALUNNI DEVONO ESSERE IN GRADO </a:t>
            </a:r>
            <a:r>
              <a:rPr lang="it-IT" dirty="0" err="1" smtClean="0"/>
              <a:t>DI</a:t>
            </a:r>
            <a:r>
              <a:rPr lang="it-IT" dirty="0" smtClean="0"/>
              <a:t> CONOSCERE, COMPRENDERE E FARE? </a:t>
            </a:r>
          </a:p>
          <a:p>
            <a:r>
              <a:rPr lang="it-IT" dirty="0" smtClean="0"/>
              <a:t>COSA MERITA </a:t>
            </a:r>
            <a:r>
              <a:rPr lang="it-IT" dirty="0" err="1" smtClean="0"/>
              <a:t>DI</a:t>
            </a:r>
            <a:r>
              <a:rPr lang="it-IT" dirty="0" smtClean="0"/>
              <a:t> ESSERE COMPRESO IN PROFONDITA’?</a:t>
            </a:r>
          </a:p>
          <a:p>
            <a:r>
              <a:rPr lang="it-IT" dirty="0" smtClean="0"/>
              <a:t>QUALI COMPRENSIONI DUREVOLI PROMUOVERE?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357158" y="357166"/>
            <a:ext cx="7807680" cy="11449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35264" rIns="0" bIns="0" anchor="ctr"/>
          <a:lstStyle/>
          <a:p>
            <a:pPr algn="ctr">
              <a:tabLst>
                <a:tab pos="0" algn="l"/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it-IT" sz="4000" b="1" dirty="0">
                <a:solidFill>
                  <a:srgbClr val="333333"/>
                </a:solidFill>
              </a:rPr>
              <a:t>1a FASE:</a:t>
            </a:r>
            <a:r>
              <a:rPr lang="it-IT" sz="2500" b="1" i="1" dirty="0">
                <a:solidFill>
                  <a:srgbClr val="333333"/>
                </a:solidFill>
              </a:rPr>
              <a:t>identificare i risultati desiderati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142844" y="1571612"/>
            <a:ext cx="8001056" cy="5171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469" rIns="0" bIns="0"/>
          <a:lstStyle/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Cosa merita di diventare una conoscenza familiare?  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endParaRPr lang="it-IT" sz="2000" dirty="0" smtClean="0">
              <a:solidFill>
                <a:srgbClr val="FF0000"/>
              </a:solidFill>
            </a:endParaRP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000" b="1" dirty="0" smtClean="0">
                <a:solidFill>
                  <a:srgbClr val="FF0000"/>
                </a:solidFill>
              </a:rPr>
              <a:t>conoscenze</a:t>
            </a:r>
            <a:r>
              <a:rPr lang="it-IT" sz="2900" b="1" dirty="0" smtClean="0">
                <a:solidFill>
                  <a:srgbClr val="000000"/>
                </a:solidFill>
              </a:rPr>
              <a:t> </a:t>
            </a:r>
            <a:r>
              <a:rPr lang="it-IT" sz="2000" b="1" dirty="0">
                <a:solidFill>
                  <a:srgbClr val="FF0000"/>
                </a:solidFill>
              </a:rPr>
              <a:t>che  devono  diventare  note a  tutti.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Cosa è importante da conoscere e per fare?</a:t>
            </a:r>
          </a:p>
          <a:p>
            <a:pPr marL="362885" indent="-267844">
              <a:spcAft>
                <a:spcPts val="1293"/>
              </a:spcAft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000" b="1" dirty="0">
                <a:solidFill>
                  <a:srgbClr val="FF0000"/>
                </a:solidFill>
              </a:rPr>
              <a:t>Conoscenze (fatti, concetti, principi), Abilità (processi, strategie, metodi) da padroneggiare.</a:t>
            </a: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900" dirty="0">
                <a:solidFill>
                  <a:srgbClr val="000000"/>
                </a:solidFill>
              </a:rPr>
              <a:t>Quali comprensioni devono diventare durevoli? </a:t>
            </a:r>
            <a:endParaRPr lang="it-IT" sz="2900" dirty="0" smtClean="0">
              <a:solidFill>
                <a:srgbClr val="000000"/>
              </a:solidFill>
            </a:endParaRPr>
          </a:p>
          <a:p>
            <a:pPr marL="362885" indent="-267844">
              <a:spcAft>
                <a:spcPts val="1293"/>
              </a:spcAft>
              <a:buClr>
                <a:srgbClr val="0E594D"/>
              </a:buClr>
              <a:buSzPct val="45000"/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r>
              <a:rPr lang="it-IT" sz="2000" b="1" dirty="0" smtClean="0">
                <a:solidFill>
                  <a:srgbClr val="FF0000"/>
                </a:solidFill>
              </a:rPr>
              <a:t>Sono </a:t>
            </a:r>
            <a:r>
              <a:rPr lang="it-IT" sz="2000" b="1" dirty="0">
                <a:solidFill>
                  <a:srgbClr val="FF0000"/>
                </a:solidFill>
              </a:rPr>
              <a:t>conoscenze fondate </a:t>
            </a:r>
            <a:r>
              <a:rPr lang="it-IT" sz="2000" b="1" dirty="0" err="1">
                <a:solidFill>
                  <a:srgbClr val="FF0000"/>
                </a:solidFill>
              </a:rPr>
              <a:t>epistemologicamente</a:t>
            </a:r>
            <a:r>
              <a:rPr lang="it-IT" sz="2000" b="1" dirty="0">
                <a:solidFill>
                  <a:srgbClr val="FF0000"/>
                </a:solidFill>
              </a:rPr>
              <a:t> e trasferibili da un ambito all'altro.</a:t>
            </a:r>
          </a:p>
          <a:p>
            <a:pPr marL="362885" indent="-267844">
              <a:spcAft>
                <a:spcPts val="1293"/>
              </a:spcAft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endParaRPr lang="it-IT" sz="2000" b="1" dirty="0">
              <a:solidFill>
                <a:srgbClr val="FF0000"/>
              </a:solidFill>
            </a:endParaRPr>
          </a:p>
          <a:p>
            <a:pPr marL="362885" indent="-267844">
              <a:spcAft>
                <a:spcPts val="1293"/>
              </a:spcAft>
              <a:tabLst>
                <a:tab pos="362885" algn="l"/>
                <a:tab pos="768971" algn="l"/>
                <a:tab pos="1176498" algn="l"/>
                <a:tab pos="1584023" algn="l"/>
                <a:tab pos="1991550" algn="l"/>
                <a:tab pos="2399075" algn="l"/>
                <a:tab pos="2806602" algn="l"/>
                <a:tab pos="3214127" algn="l"/>
                <a:tab pos="3621654" algn="l"/>
                <a:tab pos="4029179" algn="l"/>
                <a:tab pos="4436706" algn="l"/>
                <a:tab pos="4844231" algn="l"/>
                <a:tab pos="5251758" algn="l"/>
                <a:tab pos="5659284" algn="l"/>
                <a:tab pos="6066810" algn="l"/>
                <a:tab pos="6474336" algn="l"/>
                <a:tab pos="6881862" algn="l"/>
                <a:tab pos="7289388" algn="l"/>
                <a:tab pos="7696914" algn="l"/>
                <a:tab pos="8104440" algn="l"/>
                <a:tab pos="8511966" algn="l"/>
              </a:tabLst>
            </a:pPr>
            <a:endParaRPr lang="it-IT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0"/>
            <a:ext cx="7715304" cy="1785942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COMPRENSIONI DUREVOLI: 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 GRANDI IDEE,  PROCESSI ESSENZIALI TRASFERIBILI IN SITUAZIONI NUOVE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2571736" y="2500306"/>
            <a:ext cx="3357586" cy="17859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cs typeface="Arial" pitchFamily="34" charset="0"/>
              </a:rPr>
              <a:t> Ne merita la           familiarità</a:t>
            </a:r>
            <a:endParaRPr kumimoji="0" lang="it-IT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2857488" y="3500438"/>
            <a:ext cx="3071834" cy="142876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cs typeface="Arial" pitchFamily="34" charset="0"/>
              </a:rPr>
              <a:t>Importante da conoscere e per fare</a:t>
            </a:r>
            <a:endParaRPr kumimoji="0" lang="it-IT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3000364" y="4500570"/>
            <a:ext cx="2786082" cy="164307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Comprensione durevole permanente</a:t>
            </a:r>
            <a:endParaRPr kumimoji="0" lang="it-IT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00034" y="307181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00034" y="292893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52434" y="308133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0034" y="2571744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aspetti del percorso che integrano (letture video ricerche)</a:t>
            </a:r>
            <a:endParaRPr lang="it-IT" sz="16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072198" y="3786190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Conoscenze (fatti, concetti, principi) Abilità (processi strategie metodi)</a:t>
            </a:r>
            <a:endParaRPr lang="it-IT" sz="16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928662" y="4786322"/>
            <a:ext cx="2143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Comprensioni durevoli (grandi idee a fondamento della materia) che ancorano e fissano l’unità</a:t>
            </a:r>
            <a:endParaRPr lang="it-IT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600000">
            <a:off x="285720" y="285728"/>
            <a:ext cx="7786742" cy="6215106"/>
          </a:xfrm>
        </p:spPr>
        <p:txBody>
          <a:bodyPr>
            <a:normAutofit/>
          </a:bodyPr>
          <a:lstStyle/>
          <a:p>
            <a:r>
              <a:rPr lang="it-IT" sz="2000" dirty="0" smtClean="0">
                <a:solidFill>
                  <a:schemeClr val="tx2"/>
                </a:solidFill>
              </a:rPr>
              <a:t>PER SCEGLIERE LE COMPRENSIONI DUREVOLI ( IDEE E PROCESSI DA INSEGNARE IN FUNZIONE </a:t>
            </a:r>
            <a:r>
              <a:rPr lang="it-IT" sz="2000" dirty="0" err="1" smtClean="0">
                <a:solidFill>
                  <a:schemeClr val="tx2"/>
                </a:solidFill>
              </a:rPr>
              <a:t>DI</a:t>
            </a:r>
            <a:r>
              <a:rPr lang="it-IT" sz="2000" dirty="0" smtClean="0">
                <a:solidFill>
                  <a:schemeClr val="tx2"/>
                </a:solidFill>
              </a:rPr>
              <a:t> UNA COMPRENSIONE PROFONDA ) 4 criteri ( FILTRI)</a:t>
            </a:r>
            <a:br>
              <a:rPr lang="it-IT" sz="2000" dirty="0" smtClean="0">
                <a:solidFill>
                  <a:schemeClr val="tx2"/>
                </a:solidFill>
              </a:rPr>
            </a:br>
            <a:r>
              <a:rPr lang="it-IT" sz="2000" dirty="0" smtClean="0">
                <a:solidFill>
                  <a:schemeClr val="tx2"/>
                </a:solidFill>
              </a:rPr>
              <a:t/>
            </a:r>
            <a:br>
              <a:rPr lang="it-IT" sz="2000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-   grandi idee che superano gli specifici contenuti di una unità; vanno oltre la disciplina di studio e  che si vuole che gli alunni conservino dopo aver dimenticato i dettagli: autentiche e trasferibili</a:t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-  quelle idee che ci fanno capire come si generano le conoscenze; come si analizzano e si usano: attenzione al processo</a:t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 - quelle idee significative per la costruzione del progetto di vita dello studente e quindi formative</a:t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/>
            </a:r>
            <a:br>
              <a:rPr lang="it-IT" sz="2000" cap="none" dirty="0" smtClean="0">
                <a:solidFill>
                  <a:schemeClr val="tx2"/>
                </a:solidFill>
              </a:rPr>
            </a:br>
            <a:r>
              <a:rPr lang="it-IT" sz="2000" cap="none" dirty="0" smtClean="0">
                <a:solidFill>
                  <a:schemeClr val="tx2"/>
                </a:solidFill>
              </a:rPr>
              <a:t> - sono quei concetti/processi fondamentali che spesso gli alunni faticano a comprendere e che necessitano di essere chiariti</a:t>
            </a:r>
            <a:endParaRPr lang="it-IT" sz="3200" cap="none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2^ fase: determinare evidenze di  </a:t>
            </a:r>
            <a:r>
              <a:rPr lang="it-IT" dirty="0" err="1" smtClean="0">
                <a:solidFill>
                  <a:schemeClr val="tx2"/>
                </a:solidFill>
              </a:rPr>
              <a:t>accettabilita’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57364"/>
            <a:ext cx="7829576" cy="4643470"/>
          </a:xfrm>
        </p:spPr>
        <p:txBody>
          <a:bodyPr/>
          <a:lstStyle/>
          <a:p>
            <a:r>
              <a:rPr lang="it-IT" dirty="0" smtClean="0"/>
              <a:t>Come Sapere se gli alunni hanno raggiunto i risultati desiderati e soddisfatto gli standard?</a:t>
            </a:r>
          </a:p>
          <a:p>
            <a:r>
              <a:rPr lang="it-IT" dirty="0" smtClean="0"/>
              <a:t>Per raccogliere EVIDENZE  di comprensione profonda bisogna tener presente una serie di strumenti e metodi di accertamento e valutazione</a:t>
            </a:r>
          </a:p>
          <a:p>
            <a:pPr>
              <a:buNone/>
            </a:pPr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>
            <a:off x="857224" y="6143644"/>
            <a:ext cx="65008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 rot="18928665">
            <a:off x="585801" y="4632482"/>
            <a:ext cx="2474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Controllo informale delle competenze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 rot="18928665">
            <a:off x="2014561" y="4842419"/>
            <a:ext cx="247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Osservazioni/dialogo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 rot="18928665">
            <a:off x="3303062" y="4935922"/>
            <a:ext cx="2036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Questionari/test</a:t>
            </a:r>
            <a:endParaRPr lang="it-IT" b="1" dirty="0"/>
          </a:p>
        </p:txBody>
      </p:sp>
      <p:sp>
        <p:nvSpPr>
          <p:cNvPr id="11" name="CasellaDiTesto 10"/>
          <p:cNvSpPr txBox="1"/>
          <p:nvPr/>
        </p:nvSpPr>
        <p:spPr>
          <a:xfrm rot="18928665">
            <a:off x="4347055" y="4527329"/>
            <a:ext cx="29960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/>
              <a:t>Questioni accademiche()domande aperte/quesit</a:t>
            </a:r>
            <a:r>
              <a:rPr lang="it-IT" sz="2000" b="1" dirty="0" smtClean="0"/>
              <a:t>i</a:t>
            </a:r>
            <a:endParaRPr lang="it-IT" sz="2000" b="1" dirty="0"/>
          </a:p>
        </p:txBody>
      </p:sp>
      <p:sp>
        <p:nvSpPr>
          <p:cNvPr id="12" name="CasellaDiTesto 11"/>
          <p:cNvSpPr txBox="1"/>
          <p:nvPr/>
        </p:nvSpPr>
        <p:spPr>
          <a:xfrm rot="18928665">
            <a:off x="5872213" y="4846797"/>
            <a:ext cx="2474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Compiti di prestazioni/progetti</a:t>
            </a:r>
            <a:endParaRPr lang="it-IT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001056" cy="6143668"/>
          </a:xfrm>
        </p:spPr>
        <p:txBody>
          <a:bodyPr>
            <a:no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 </a:t>
            </a:r>
            <a:r>
              <a:rPr lang="it-IT" sz="3600" dirty="0" smtClean="0">
                <a:solidFill>
                  <a:srgbClr val="FF0000"/>
                </a:solidFill>
              </a:rPr>
              <a:t>Le evidenze della comprensione</a:t>
            </a:r>
            <a:r>
              <a:rPr lang="it-IT" sz="2800" dirty="0" smtClean="0">
                <a:solidFill>
                  <a:schemeClr val="tx2"/>
                </a:solidFill>
              </a:rPr>
              <a:t/>
            </a:r>
            <a:br>
              <a:rPr lang="it-IT" sz="2800" dirty="0" smtClean="0">
                <a:solidFill>
                  <a:schemeClr val="tx2"/>
                </a:solidFill>
              </a:rPr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cap="none" dirty="0" smtClean="0">
                <a:solidFill>
                  <a:schemeClr val="tx2"/>
                </a:solidFill>
              </a:rPr>
              <a:t>sono tutti quei dati che si raccolgono attraverso differenti forme di accertamento e valutazione formale e informale :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 di portata: dal semplice al complesso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-sequenza temporale(breve/lungo termine)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 ambientazione(decontestualizzati/  contesti autentici)</a:t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/>
            </a:r>
            <a:br>
              <a:rPr lang="it-IT" sz="2800" cap="none" dirty="0" smtClean="0">
                <a:solidFill>
                  <a:schemeClr val="tx2"/>
                </a:solidFill>
              </a:rPr>
            </a:br>
            <a:r>
              <a:rPr lang="it-IT" sz="2800" cap="none" dirty="0" smtClean="0">
                <a:solidFill>
                  <a:schemeClr val="tx2"/>
                </a:solidFill>
              </a:rPr>
              <a:t>- struttura (molto strutturato/non strutturato)</a:t>
            </a:r>
            <a:endParaRPr lang="it-IT" sz="2800" cap="none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>
            <a:normAutofit lnSpcReduction="10000"/>
          </a:bodyPr>
          <a:lstStyle/>
          <a:p>
            <a:pPr marL="400050" indent="-295275" algn="ctr">
              <a:spcAft>
                <a:spcPts val="1425"/>
              </a:spcAft>
              <a:buClrTx/>
              <a:buSzTx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4800" b="1" dirty="0" smtClean="0">
                <a:solidFill>
                  <a:srgbClr val="FF0000"/>
                </a:solidFill>
              </a:rPr>
              <a:t>Accettabilità</a:t>
            </a: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endParaRPr lang="it-IT" sz="2800" b="1" i="1" dirty="0" smtClean="0">
              <a:solidFill>
                <a:srgbClr val="000000"/>
              </a:solidFill>
            </a:endParaRP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3600" b="1" i="1" dirty="0" smtClean="0">
                <a:solidFill>
                  <a:srgbClr val="000000"/>
                </a:solidFill>
              </a:rPr>
              <a:t>Si definisce con   strumenti e modalità di misura concordati, in quanto conformi allo scopo. </a:t>
            </a:r>
          </a:p>
          <a:p>
            <a:pPr marL="400050" indent="-295275">
              <a:spcAft>
                <a:spcPts val="1425"/>
              </a:spcAft>
              <a:buClr>
                <a:srgbClr val="0E594D"/>
              </a:buClr>
              <a:buSzPct val="45000"/>
              <a:buNone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3600" b="1" i="1" dirty="0" smtClean="0">
                <a:solidFill>
                  <a:srgbClr val="000000"/>
                </a:solidFill>
              </a:rPr>
              <a:t>Criteri: validazione, ripetibilità con un margine di incertezza minimo.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58138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3^ FASE: PIANIFICARE ESPERIENZE E ISTRUZIONE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609416"/>
            <a:ext cx="8072494" cy="4846320"/>
          </a:xfrm>
        </p:spPr>
        <p:txBody>
          <a:bodyPr/>
          <a:lstStyle/>
          <a:p>
            <a:r>
              <a:rPr lang="it-IT" dirty="0" smtClean="0"/>
              <a:t>identificati i risultati (comprensioni durevoli) </a:t>
            </a:r>
          </a:p>
          <a:p>
            <a:r>
              <a:rPr lang="it-IT" dirty="0" smtClean="0"/>
              <a:t>tenute presenti le evidenze della comprensione</a:t>
            </a:r>
          </a:p>
          <a:p>
            <a:r>
              <a:rPr lang="it-IT" dirty="0" smtClean="0"/>
              <a:t>dopo aver identificato i risultati desiderati e gli accertamenti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sz="2501" dirty="0" smtClean="0"/>
          </a:p>
          <a:p>
            <a:pPr>
              <a:buNone/>
            </a:pPr>
            <a:r>
              <a:rPr lang="it-IT" dirty="0" smtClean="0"/>
              <a:t>   </a:t>
            </a:r>
            <a:r>
              <a:rPr lang="it-IT" b="1" dirty="0" smtClean="0"/>
              <a:t>si definiranno i dettagli della pianificazione: scelta di metodi, sequenze lezioni, materiale</a:t>
            </a:r>
            <a:endParaRPr lang="it-IT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/>
          <a:lstStyle/>
          <a:p>
            <a:r>
              <a:rPr lang="it-IT" dirty="0" smtClean="0">
                <a:solidFill>
                  <a:schemeClr val="tx2"/>
                </a:solidFill>
              </a:rPr>
              <a:t>ANCHE NELLA 3^ FASE 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42984"/>
            <a:ext cx="7972452" cy="5312752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Di quali conoscenze (fatti concetti e principi) e abilità (procedure) fondamentali avranno bisogno gli studenti per realizzare efficacemente ciò che è richiesto e raggiungere gli obiettivi</a:t>
            </a:r>
          </a:p>
          <a:p>
            <a:r>
              <a:rPr lang="it-IT" dirty="0" smtClean="0"/>
              <a:t>Quali attività forniranno agli studenti le conoscenze e le abilità necessarie?</a:t>
            </a:r>
          </a:p>
          <a:p>
            <a:r>
              <a:rPr lang="it-IT" dirty="0" smtClean="0"/>
              <a:t>Cosa sarà necessario insegnare e sostenere attraverso il </a:t>
            </a:r>
            <a:r>
              <a:rPr lang="it-IT" dirty="0" err="1" smtClean="0"/>
              <a:t>coaching</a:t>
            </a:r>
            <a:r>
              <a:rPr lang="it-IT" dirty="0" smtClean="0"/>
              <a:t>, e qual è il modo migliore di insegnarlo alla luce degli scopi di prestazione? desiderati? </a:t>
            </a:r>
          </a:p>
          <a:p>
            <a:r>
              <a:rPr lang="it-IT" dirty="0" smtClean="0"/>
              <a:t>Quali sono i materiali e le risorse più adatte per realizzare tali scopi?</a:t>
            </a:r>
          </a:p>
          <a:p>
            <a:r>
              <a:rPr lang="it-IT" dirty="0" smtClean="0"/>
              <a:t>La progettazione complessiva è coerente e operativa?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Se gli obiettivi </a:t>
            </a:r>
            <a:r>
              <a:rPr lang="it-IT" dirty="0" err="1" smtClean="0"/>
              <a:t>prioritari……</a:t>
            </a:r>
            <a:r>
              <a:rPr lang="it-IT" dirty="0" smtClean="0"/>
              <a:t>.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Superare la frammentazione e integrare le discipline</a:t>
            </a:r>
          </a:p>
          <a:p>
            <a:r>
              <a:rPr lang="it-IT" dirty="0" smtClean="0"/>
              <a:t>Sviluppare la capacità di cogliere gli elementi essenziali di un problema e risolverlo in modo efficace</a:t>
            </a:r>
          </a:p>
          <a:p>
            <a:r>
              <a:rPr lang="it-IT" dirty="0" smtClean="0"/>
              <a:t>Valutare i limiti e le possibilità delle conoscenze  </a:t>
            </a:r>
          </a:p>
          <a:p>
            <a:r>
              <a:rPr lang="it-IT" dirty="0" smtClean="0"/>
              <a:t>Acquisire la consapevolezza di una società fluida  per gestirne complessa</a:t>
            </a:r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85728"/>
            <a:ext cx="7786742" cy="63579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sz="2900" b="1" dirty="0" smtClean="0">
                <a:solidFill>
                  <a:srgbClr val="FF0000"/>
                </a:solidFill>
              </a:rPr>
              <a:t>ESEMPIO UNITÀ TERREMOTI</a:t>
            </a:r>
          </a:p>
          <a:p>
            <a:pPr>
              <a:buNone/>
            </a:pPr>
            <a:r>
              <a:rPr lang="it-IT" sz="2900" b="1" dirty="0" smtClean="0">
                <a:solidFill>
                  <a:srgbClr val="00B050"/>
                </a:solidFill>
              </a:rPr>
              <a:t>Priorità curricolari</a:t>
            </a:r>
          </a:p>
          <a:p>
            <a:pPr>
              <a:buNone/>
            </a:pPr>
            <a:r>
              <a:rPr lang="it-IT" sz="2900" dirty="0" smtClean="0"/>
              <a:t>Conoscenze che meritano familiarità:</a:t>
            </a:r>
          </a:p>
          <a:p>
            <a:pPr lvl="0"/>
            <a:r>
              <a:rPr lang="it-IT" sz="2500" dirty="0" smtClean="0"/>
              <a:t>Terremoti non tettonici</a:t>
            </a:r>
          </a:p>
          <a:p>
            <a:pPr lvl="0"/>
            <a:r>
              <a:rPr lang="it-IT" sz="2500" dirty="0" smtClean="0"/>
              <a:t>Tipologie di faglie</a:t>
            </a:r>
          </a:p>
          <a:p>
            <a:pPr lvl="0"/>
            <a:r>
              <a:rPr lang="it-IT" sz="2500" dirty="0" smtClean="0"/>
              <a:t>Esempi di terremoto che hanno avuto un forte impatto </a:t>
            </a:r>
            <a:r>
              <a:rPr lang="it-IT" sz="2500" dirty="0" err="1" smtClean="0"/>
              <a:t>economico-geologico-sociale</a:t>
            </a:r>
            <a:endParaRPr lang="it-IT" sz="2500" dirty="0" smtClean="0"/>
          </a:p>
          <a:p>
            <a:pPr lvl="0"/>
            <a:r>
              <a:rPr lang="it-IT" sz="2500" dirty="0" smtClean="0"/>
              <a:t>Classificazione dei sismi sul base della profondità ipocentrale</a:t>
            </a:r>
          </a:p>
          <a:p>
            <a:pPr lvl="0"/>
            <a:r>
              <a:rPr lang="it-IT" sz="2500" dirty="0" smtClean="0"/>
              <a:t>Ruolo della protezione civile</a:t>
            </a:r>
          </a:p>
          <a:p>
            <a:pPr>
              <a:buNone/>
            </a:pPr>
            <a:endParaRPr lang="it-IT" sz="2500" dirty="0" smtClean="0"/>
          </a:p>
          <a:p>
            <a:pPr>
              <a:buNone/>
            </a:pPr>
            <a:r>
              <a:rPr lang="it-IT" sz="2500" b="1" dirty="0" smtClean="0">
                <a:solidFill>
                  <a:srgbClr val="00B050"/>
                </a:solidFill>
              </a:rPr>
              <a:t>CONOSCENZE E ABILITÀ IMPORTANTI DA CONOSCERE E PER FARE</a:t>
            </a:r>
          </a:p>
          <a:p>
            <a:pPr lvl="0"/>
            <a:r>
              <a:rPr lang="it-IT" sz="2500" dirty="0" smtClean="0"/>
              <a:t>Ipocentro/ epicentro</a:t>
            </a:r>
          </a:p>
          <a:p>
            <a:pPr lvl="0"/>
            <a:r>
              <a:rPr lang="it-IT" sz="2500" dirty="0" smtClean="0"/>
              <a:t>Onde sismiche</a:t>
            </a:r>
          </a:p>
          <a:p>
            <a:pPr lvl="0"/>
            <a:r>
              <a:rPr lang="it-IT" sz="2500" dirty="0" smtClean="0"/>
              <a:t>Sismografo</a:t>
            </a:r>
          </a:p>
          <a:p>
            <a:pPr lvl="0"/>
            <a:r>
              <a:rPr lang="it-IT" sz="2500" dirty="0" smtClean="0"/>
              <a:t>Analisi di un sismografo</a:t>
            </a:r>
          </a:p>
          <a:p>
            <a:pPr lvl="0"/>
            <a:r>
              <a:rPr lang="it-IT" sz="2500" dirty="0" smtClean="0"/>
              <a:t>Magnitudo e intensità di un terremoto</a:t>
            </a:r>
          </a:p>
          <a:p>
            <a:pPr lvl="0"/>
            <a:r>
              <a:rPr lang="it-IT" sz="2500" dirty="0" smtClean="0"/>
              <a:t>Geologia locale ed effetti dei terremoti</a:t>
            </a:r>
          </a:p>
          <a:p>
            <a:pPr>
              <a:buNone/>
            </a:pPr>
            <a:endParaRPr lang="it-IT" sz="25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8604"/>
            <a:ext cx="7686700" cy="60271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COMPRENSIONI DUREVOLI</a:t>
            </a:r>
          </a:p>
          <a:p>
            <a:pPr lvl="0"/>
            <a:r>
              <a:rPr lang="it-IT" sz="2800" dirty="0" smtClean="0"/>
              <a:t>DINAMICITA’: i terremoti sono la manifestazione superficiale di forze tettoniche interne alla Terra</a:t>
            </a:r>
          </a:p>
          <a:p>
            <a:pPr lvl="0"/>
            <a:r>
              <a:rPr lang="it-IT" sz="2800" dirty="0" smtClean="0"/>
              <a:t>TEMPO GEOLOGICO: durante un terremoto il tempo dell’energia è breve ma non il fenomeno che lo causa</a:t>
            </a:r>
          </a:p>
          <a:p>
            <a:pPr lvl="0"/>
            <a:r>
              <a:rPr lang="it-IT" sz="2800" dirty="0" smtClean="0"/>
              <a:t>VULNERABILITA’: le attività umane influenzano gli effetti catastrofici quali il terremoto</a:t>
            </a:r>
          </a:p>
          <a:p>
            <a:pPr lvl="0"/>
            <a:r>
              <a:rPr lang="it-IT" sz="2800" dirty="0" smtClean="0"/>
              <a:t>CICLICITA’/NON CICLICITA’: alcuni fenomeni naturali sono ricorrenti ma non prevedibili</a:t>
            </a:r>
          </a:p>
          <a:p>
            <a:pPr lvl="0"/>
            <a:r>
              <a:rPr lang="it-IT" sz="2800" dirty="0" smtClean="0"/>
              <a:t>UTILITA’ DELLO STUDIO: la conoscenza può salvare la vita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572272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 smtClean="0"/>
              <a:t>Dopo questa fase si inizia a progettare l’unità in modo che gli alunni raggiungano una comprensione durevole</a:t>
            </a:r>
          </a:p>
          <a:p>
            <a:r>
              <a:rPr lang="it-IT" b="1" dirty="0" smtClean="0"/>
              <a:t>Un modo per farlo è strutturare l’esperienza attraverso domande che stimolino interesse tra gli alunni e chiariscano le priorità ai docenti, questo eviterà che l’insegnamento sia finalizzato allo svolgimento del programma o delle attività senza chiare priorità</a:t>
            </a:r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DOMANDE ESSENZIALI</a:t>
            </a:r>
          </a:p>
          <a:p>
            <a:pPr lvl="0"/>
            <a:r>
              <a:rPr lang="it-IT" dirty="0" smtClean="0"/>
              <a:t>Perché la Terra trema ? (spiegazione)</a:t>
            </a:r>
          </a:p>
          <a:p>
            <a:pPr lvl="0"/>
            <a:r>
              <a:rPr lang="it-IT" dirty="0" smtClean="0"/>
              <a:t>Cosa ci raccontano le storie dei grandi terremoti (interpretazione)</a:t>
            </a:r>
          </a:p>
          <a:p>
            <a:pPr lvl="0"/>
            <a:r>
              <a:rPr lang="it-IT" dirty="0" smtClean="0"/>
              <a:t>Sarebbe preferibile vivere in un pianeta senza terremoti? (prospettiva)</a:t>
            </a:r>
          </a:p>
          <a:p>
            <a:pPr lvl="0"/>
            <a:r>
              <a:rPr lang="it-IT" dirty="0" smtClean="0"/>
              <a:t>Perché le persone vivono in zone a rischio di terremoto? (empatia)</a:t>
            </a:r>
          </a:p>
          <a:p>
            <a:pPr lvl="0"/>
            <a:r>
              <a:rPr lang="it-IT" dirty="0" smtClean="0"/>
              <a:t>Come mi comporto durante un terremoto? (autoconoscenza)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285728"/>
            <a:ext cx="8043890" cy="65722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sz="2700" b="1" dirty="0" smtClean="0"/>
              <a:t>Ultimo passaggio della prima fase: stabilire quali conoscenze, abilità, competenze gli alunni matureranno alla fine dell’unità in relazione alle comprensioni durevoli identificate precedentemente</a:t>
            </a:r>
          </a:p>
          <a:p>
            <a:pPr>
              <a:buNone/>
            </a:pPr>
            <a:r>
              <a:rPr lang="it-IT" sz="2700" b="1" dirty="0" smtClean="0">
                <a:solidFill>
                  <a:srgbClr val="FF0000"/>
                </a:solidFill>
              </a:rPr>
              <a:t>CONOSCENZE</a:t>
            </a:r>
          </a:p>
          <a:p>
            <a:pPr>
              <a:buNone/>
            </a:pPr>
            <a:r>
              <a:rPr lang="it-IT" sz="2700" dirty="0" smtClean="0"/>
              <a:t>GLI STUDENTI in riferimento alle Comprensioni Durevoli  1 e 2</a:t>
            </a:r>
          </a:p>
          <a:p>
            <a:pPr lvl="0"/>
            <a:r>
              <a:rPr lang="it-IT" sz="2700" dirty="0" smtClean="0"/>
              <a:t>Spiegano  le differenti cause dei terremoti</a:t>
            </a:r>
          </a:p>
          <a:p>
            <a:pPr lvl="0"/>
            <a:r>
              <a:rPr lang="it-IT" sz="2700" dirty="0" smtClean="0"/>
              <a:t>Descrivono le caratteristiche delle onde sismiche</a:t>
            </a:r>
          </a:p>
          <a:p>
            <a:pPr lvl="0"/>
            <a:r>
              <a:rPr lang="it-IT" sz="2700" dirty="0" smtClean="0"/>
              <a:t>Esprimono l’energia liberata dai sismi in termini assoluti e relativi</a:t>
            </a:r>
          </a:p>
          <a:p>
            <a:pPr>
              <a:buNone/>
            </a:pPr>
            <a:r>
              <a:rPr lang="it-IT" sz="2700" dirty="0" smtClean="0"/>
              <a:t>GLI STUDENTI in riferimento alla Comprensione Durevole 3</a:t>
            </a:r>
          </a:p>
          <a:p>
            <a:pPr lvl="0"/>
            <a:r>
              <a:rPr lang="it-IT" sz="2700" dirty="0" smtClean="0"/>
              <a:t>Spiegano i fattori che possono influenzare le deformazioni delle rocce</a:t>
            </a:r>
          </a:p>
          <a:p>
            <a:pPr lvl="0"/>
            <a:r>
              <a:rPr lang="it-IT" sz="2700" dirty="0" smtClean="0"/>
              <a:t>Spiegano perché i terremoti  sono il risultato di tensione per lunghi periodi di tempo</a:t>
            </a:r>
          </a:p>
          <a:p>
            <a:pPr>
              <a:buNone/>
            </a:pPr>
            <a:r>
              <a:rPr lang="it-IT" sz="2700" dirty="0" smtClean="0"/>
              <a:t> GLI STUDENTI in riferimento alle Comprensioni Durevoli  4 e 5 </a:t>
            </a:r>
          </a:p>
          <a:p>
            <a:pPr lvl="0"/>
            <a:r>
              <a:rPr lang="it-IT" sz="2700" dirty="0" smtClean="0"/>
              <a:t>Conoscono  le attuali tecnologie e strumenti per monitorare/studiare l’attività sismica</a:t>
            </a:r>
          </a:p>
          <a:p>
            <a:pPr lvl="0"/>
            <a:r>
              <a:rPr lang="it-IT" sz="2700" dirty="0" smtClean="0"/>
              <a:t>Identificano le principali zone in cui avvengono i terremoti</a:t>
            </a:r>
          </a:p>
          <a:p>
            <a:pPr lvl="0"/>
            <a:r>
              <a:rPr lang="it-IT" sz="2700" dirty="0" smtClean="0"/>
              <a:t>Descrivono i pericoli associati ai terremoti</a:t>
            </a:r>
          </a:p>
          <a:p>
            <a:pPr>
              <a:buNone/>
            </a:pPr>
            <a:endParaRPr lang="it-IT" sz="27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290"/>
            <a:ext cx="7615262" cy="64294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b="1" dirty="0" smtClean="0">
                <a:solidFill>
                  <a:srgbClr val="FF0000"/>
                </a:solidFill>
              </a:rPr>
              <a:t>ABILITA’</a:t>
            </a:r>
          </a:p>
          <a:p>
            <a:pPr>
              <a:buNone/>
            </a:pPr>
            <a:r>
              <a:rPr lang="it-IT" sz="2400" dirty="0" smtClean="0"/>
              <a:t>GLI STUDENTI in riferimento alle Comprensioni Durevoli 4 e 5</a:t>
            </a:r>
          </a:p>
          <a:p>
            <a:pPr lvl="0"/>
            <a:r>
              <a:rPr lang="it-IT" sz="2400" dirty="0" smtClean="0"/>
              <a:t>Usano i dati di un sismografo per determinare l’epicentro e la magnitudo</a:t>
            </a:r>
          </a:p>
          <a:p>
            <a:pPr lvl="0"/>
            <a:r>
              <a:rPr lang="it-IT" sz="2400" dirty="0" smtClean="0"/>
              <a:t>Interpretano le informazioni reperibili online per fare previsioni sull’intervallo di ricorrenza 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FF0000"/>
                </a:solidFill>
              </a:rPr>
              <a:t>COMPETENZE</a:t>
            </a:r>
          </a:p>
          <a:p>
            <a:r>
              <a:rPr lang="it-IT" sz="2400" dirty="0" smtClean="0"/>
              <a:t>Lo studente sceglie e motiva informazioni scientifiche valide per valutare il rischio sismico della zona in cui vive, organizza una campagna informativa proponendo strategie per ridurre danni e vittime</a:t>
            </a:r>
            <a:endParaRPr lang="it-I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285728"/>
            <a:ext cx="8215338" cy="6572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ELEMENTI CHIAVE </a:t>
            </a:r>
            <a:r>
              <a:rPr lang="it-IT" b="1" dirty="0" err="1" smtClean="0">
                <a:solidFill>
                  <a:srgbClr val="FF0000"/>
                </a:solidFill>
              </a:rPr>
              <a:t>DI</a:t>
            </a:r>
            <a:r>
              <a:rPr lang="it-IT" b="1" dirty="0" smtClean="0">
                <a:solidFill>
                  <a:srgbClr val="FF0000"/>
                </a:solidFill>
              </a:rPr>
              <a:t> UN COMPITO </a:t>
            </a:r>
            <a:r>
              <a:rPr lang="it-IT" b="1" dirty="0" err="1" smtClean="0">
                <a:solidFill>
                  <a:srgbClr val="FF0000"/>
                </a:solidFill>
              </a:rPr>
              <a:t>DI</a:t>
            </a:r>
            <a:r>
              <a:rPr lang="it-IT" b="1" dirty="0" smtClean="0">
                <a:solidFill>
                  <a:srgbClr val="FF0000"/>
                </a:solidFill>
              </a:rPr>
              <a:t> PRESTAZIONE SONO NELL’ACRONISMO GRASPS</a:t>
            </a:r>
          </a:p>
          <a:p>
            <a:pPr>
              <a:buNone/>
            </a:pPr>
            <a:endParaRPr lang="it-IT" dirty="0" smtClean="0"/>
          </a:p>
          <a:p>
            <a:pPr lvl="0"/>
            <a:r>
              <a:rPr lang="it-IT" dirty="0" smtClean="0"/>
              <a:t>G: goal, un obiettivo del mondo reale</a:t>
            </a:r>
          </a:p>
          <a:p>
            <a:pPr lvl="0"/>
            <a:r>
              <a:rPr lang="it-IT" dirty="0" smtClean="0"/>
              <a:t>R: </a:t>
            </a:r>
            <a:r>
              <a:rPr lang="it-IT" dirty="0" err="1" smtClean="0"/>
              <a:t>role</a:t>
            </a:r>
            <a:r>
              <a:rPr lang="it-IT" dirty="0" smtClean="0"/>
              <a:t>, un ruolo significativo per lo studente</a:t>
            </a:r>
          </a:p>
          <a:p>
            <a:pPr lvl="0"/>
            <a:r>
              <a:rPr lang="it-IT" dirty="0" smtClean="0"/>
              <a:t>A: audience, un destinatario autentico o simulato</a:t>
            </a:r>
          </a:p>
          <a:p>
            <a:pPr lvl="0"/>
            <a:r>
              <a:rPr lang="it-IT" dirty="0" smtClean="0"/>
              <a:t>S: situation, una situazione contestualizzata che richiede un’applicazione al mondo reale</a:t>
            </a:r>
          </a:p>
          <a:p>
            <a:pPr lvl="0"/>
            <a:r>
              <a:rPr lang="it-IT" dirty="0" smtClean="0"/>
              <a:t>P: </a:t>
            </a:r>
            <a:r>
              <a:rPr lang="it-IT" dirty="0" err="1" smtClean="0"/>
              <a:t>product</a:t>
            </a:r>
            <a:r>
              <a:rPr lang="it-IT" dirty="0" smtClean="0"/>
              <a:t>  o performance, prodotto o prestazione finale realizzata dallo studente</a:t>
            </a:r>
          </a:p>
          <a:p>
            <a:pPr lvl="0"/>
            <a:r>
              <a:rPr lang="it-IT" dirty="0" smtClean="0"/>
              <a:t>S: standard, obiettivi disciplinari guidati dai criteri per giudicare il successo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0"/>
            <a:ext cx="8072494" cy="7286676"/>
          </a:xfrm>
        </p:spPr>
        <p:txBody>
          <a:bodyPr>
            <a:no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GOAL</a:t>
            </a:r>
            <a:r>
              <a:rPr lang="it-IT" sz="2400" dirty="0" smtClean="0"/>
              <a:t>: il compito è di illustrare il rischio terremoto indicando modalità di prevenzione e difesa, specificando l’origine e la natura del fenomeno. L’intervento accurato, rigoroso coinvolgente e accessibile ai destinatari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ROLE</a:t>
            </a:r>
            <a:r>
              <a:rPr lang="it-IT" sz="2400" dirty="0" smtClean="0"/>
              <a:t>: il ruolo è quello di un sismologo universitario della tua città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AUDIENCE</a:t>
            </a:r>
            <a:r>
              <a:rPr lang="it-IT" sz="2400" dirty="0" smtClean="0"/>
              <a:t>: gli studenti di una scuola terza media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SITUATION:</a:t>
            </a:r>
            <a:r>
              <a:rPr lang="it-IT" sz="2400" dirty="0" smtClean="0"/>
              <a:t> in occasione di un’assemblea di istituto dopo la visione del film Magnitudo 10.5, i rappresentanti degli alunni ti chiedono di tenere una lezione in qualità di esperto. Il tuo intervento ha lo scopo di stimolare maggiore consapevolezza sui rischi e sui comportamenti preventivi. Gli studenti posseggono le conoscenze essenziali sull’argomento.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PRODUCT:</a:t>
            </a:r>
            <a:r>
              <a:rPr lang="it-IT" sz="2400" dirty="0" smtClean="0"/>
              <a:t> relazione scritta da consegnare agli studenti al termine del tuo intervento</a:t>
            </a:r>
          </a:p>
          <a:p>
            <a:pPr>
              <a:buNone/>
            </a:pPr>
            <a:endParaRPr lang="it-IT" sz="2400" dirty="0" smtClean="0"/>
          </a:p>
          <a:p>
            <a:endParaRPr lang="it-IT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14290"/>
            <a:ext cx="7858180" cy="624144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sz="4400" b="1" dirty="0" smtClean="0">
                <a:solidFill>
                  <a:srgbClr val="FF0000"/>
                </a:solidFill>
              </a:rPr>
              <a:t>STANDARD </a:t>
            </a:r>
            <a:r>
              <a:rPr lang="it-IT" sz="4400" b="1" dirty="0" err="1" smtClean="0">
                <a:solidFill>
                  <a:srgbClr val="FF0000"/>
                </a:solidFill>
              </a:rPr>
              <a:t>DI</a:t>
            </a:r>
            <a:r>
              <a:rPr lang="it-IT" sz="4400" b="1" dirty="0" smtClean="0">
                <a:solidFill>
                  <a:srgbClr val="FF0000"/>
                </a:solidFill>
              </a:rPr>
              <a:t> SUCCESSO: la relazione deve contenere</a:t>
            </a:r>
          </a:p>
          <a:p>
            <a:pPr>
              <a:buNone/>
            </a:pPr>
            <a:endParaRPr lang="it-IT" sz="2800" dirty="0" smtClean="0"/>
          </a:p>
          <a:p>
            <a:pPr>
              <a:buNone/>
            </a:pPr>
            <a:endParaRPr lang="it-IT" sz="2800" dirty="0" smtClean="0"/>
          </a:p>
          <a:p>
            <a:pPr lvl="0"/>
            <a:r>
              <a:rPr lang="it-IT" sz="3800" b="1" dirty="0" smtClean="0"/>
              <a:t>una breve introduzione che spieghi cos’è il terremoto e come si determina la posizione dell’epicentro</a:t>
            </a:r>
          </a:p>
          <a:p>
            <a:pPr lvl="0"/>
            <a:r>
              <a:rPr lang="it-IT" sz="3800" b="1" dirty="0" smtClean="0"/>
              <a:t>come viene studiato e monitorato il terremoto nelle zone a rischio  e perché non avviene in altre zone</a:t>
            </a:r>
          </a:p>
          <a:p>
            <a:pPr lvl="0"/>
            <a:r>
              <a:rPr lang="it-IT" sz="3800" b="1" dirty="0" smtClean="0"/>
              <a:t>quali regioni dell’Italia sono più a rischio </a:t>
            </a:r>
          </a:p>
          <a:p>
            <a:pPr lvl="0"/>
            <a:r>
              <a:rPr lang="it-IT" sz="3800" b="1" dirty="0" smtClean="0"/>
              <a:t>come ci si prepara a tali emergenze </a:t>
            </a:r>
          </a:p>
          <a:p>
            <a:pPr lvl="0"/>
            <a:r>
              <a:rPr lang="it-IT" sz="3800" b="1" dirty="0" smtClean="0"/>
              <a:t>analisi di quanto è accaduto nel terremoto di settembre </a:t>
            </a:r>
          </a:p>
          <a:p>
            <a:pPr lvl="0"/>
            <a:r>
              <a:rPr lang="it-IT" sz="3800" b="1" dirty="0" smtClean="0"/>
              <a:t>utilizzando documenti fare una relazione sul numero di vittime nelle zone colpite e analizzando le cause del numero maggiore delle vittime ad Amatrice, valutare come sarebbero potute andare i fatti se ci fosse un sistema di allerta più tempestivo e di cosa avrebbero potuto fare gli abitanti per prevenire la catastrofe</a:t>
            </a:r>
          </a:p>
          <a:p>
            <a:pPr lvl="0"/>
            <a:r>
              <a:rPr lang="it-IT" sz="3800" b="1" dirty="0" smtClean="0"/>
              <a:t>utilizzando e citando i documenti illustrare qual è il rischio terremoti nell’area del sud </a:t>
            </a:r>
          </a:p>
          <a:p>
            <a:pPr>
              <a:buNone/>
            </a:pPr>
            <a:r>
              <a:rPr lang="it-IT" sz="3800" b="1" dirty="0" smtClean="0"/>
              <a:t>    documenti (articoli giornali, ordinanze, </a:t>
            </a:r>
            <a:r>
              <a:rPr lang="it-IT" sz="3800" b="1" dirty="0" err="1" smtClean="0"/>
              <a:t>ONU…</a:t>
            </a:r>
            <a:r>
              <a:rPr lang="it-IT" sz="3800" b="1" dirty="0" smtClean="0"/>
              <a:t>..)</a:t>
            </a:r>
            <a:endParaRPr lang="it-IT" sz="38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62426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Obiettivo              </a:t>
            </a:r>
            <a:r>
              <a:rPr lang="it-IT" dirty="0" err="1" smtClean="0">
                <a:solidFill>
                  <a:srgbClr val="FF0000"/>
                </a:solidFill>
              </a:rPr>
              <a:t>competenzE</a:t>
            </a: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FF0000"/>
                </a:solidFill>
              </a:rPr>
              <a:t>significativo</a:t>
            </a:r>
            <a:r>
              <a:rPr lang="it-IT" dirty="0" smtClean="0"/>
              <a:t> l’apprendimento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2000240"/>
            <a:ext cx="7676926" cy="4857760"/>
          </a:xfrm>
        </p:spPr>
        <p:txBody>
          <a:bodyPr>
            <a:normAutofit fontScale="77500" lnSpcReduction="20000"/>
          </a:bodyPr>
          <a:lstStyle/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rabicPeriod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000000"/>
                </a:solidFill>
              </a:rPr>
              <a:t>Ridefinire il concetto di apprendimento significativo come </a:t>
            </a:r>
            <a:r>
              <a:rPr lang="it-IT" b="1" i="1" dirty="0" smtClean="0">
                <a:solidFill>
                  <a:srgbClr val="FF0000"/>
                </a:solidFill>
              </a:rPr>
              <a:t>comprensione profonda, come continua scoperta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rabicPeriod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FF0000"/>
                </a:solidFill>
              </a:rPr>
              <a:t>Verificare e Valutare </a:t>
            </a:r>
            <a:r>
              <a:rPr lang="it-IT" b="1" i="1" dirty="0" smtClean="0">
                <a:solidFill>
                  <a:srgbClr val="000000"/>
                </a:solidFill>
              </a:rPr>
              <a:t>la comprensione profonda </a:t>
            </a:r>
            <a:r>
              <a:rPr lang="it-IT" b="1" i="1" dirty="0" smtClean="0">
                <a:solidFill>
                  <a:srgbClr val="FF0000"/>
                </a:solidFill>
              </a:rPr>
              <a:t> </a:t>
            </a:r>
            <a:r>
              <a:rPr lang="it-IT" b="1" i="1" dirty="0" smtClean="0">
                <a:solidFill>
                  <a:srgbClr val="000000"/>
                </a:solidFill>
              </a:rPr>
              <a:t>fissando le evidenze di accettabilità (rubriche)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rabicPeriod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000000"/>
                </a:solidFill>
              </a:rPr>
              <a:t>Saper costruire prove  significative (</a:t>
            </a:r>
            <a:r>
              <a:rPr lang="it-IT" b="1" i="1" dirty="0" smtClean="0">
                <a:solidFill>
                  <a:srgbClr val="FF0000"/>
                </a:solidFill>
              </a:rPr>
              <a:t>prestazioni autentiche)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rabicPeriod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000000"/>
                </a:solidFill>
              </a:rPr>
              <a:t>Sviluppare in tre fasi</a:t>
            </a:r>
            <a:r>
              <a:rPr lang="it-IT" b="1" i="1" dirty="0" smtClean="0">
                <a:solidFill>
                  <a:srgbClr val="FF0000"/>
                </a:solidFill>
              </a:rPr>
              <a:t> una progettazione a ritroso (</a:t>
            </a:r>
            <a:r>
              <a:rPr lang="it-IT" b="1" i="1" dirty="0" err="1" smtClean="0">
                <a:solidFill>
                  <a:srgbClr val="FF0000"/>
                </a:solidFill>
              </a:rPr>
              <a:t>PaR</a:t>
            </a:r>
            <a:r>
              <a:rPr lang="it-IT" b="1" i="1" dirty="0" smtClean="0">
                <a:solidFill>
                  <a:srgbClr val="FF0000"/>
                </a:solidFill>
              </a:rPr>
              <a:t>)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lphaLcParenR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000000"/>
                </a:solidFill>
              </a:rPr>
              <a:t>Definire gli </a:t>
            </a:r>
            <a:r>
              <a:rPr lang="it-IT" b="1" i="1" dirty="0" smtClean="0">
                <a:solidFill>
                  <a:srgbClr val="FF0000"/>
                </a:solidFill>
              </a:rPr>
              <a:t>obiettivi </a:t>
            </a:r>
            <a:r>
              <a:rPr lang="it-IT" b="1" i="1" dirty="0" smtClean="0">
                <a:solidFill>
                  <a:srgbClr val="000000"/>
                </a:solidFill>
              </a:rPr>
              <a:t>di comprensione profonda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lphaLcParenR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000000"/>
                </a:solidFill>
              </a:rPr>
              <a:t>Definire le “</a:t>
            </a:r>
            <a:r>
              <a:rPr lang="it-IT" b="1" i="1" dirty="0" smtClean="0">
                <a:solidFill>
                  <a:srgbClr val="FF0000"/>
                </a:solidFill>
              </a:rPr>
              <a:t>evidenze</a:t>
            </a:r>
            <a:r>
              <a:rPr lang="it-IT" b="1" i="1" dirty="0" smtClean="0">
                <a:solidFill>
                  <a:srgbClr val="000000"/>
                </a:solidFill>
              </a:rPr>
              <a:t>” in grado di dimostrare il verificarsi della “comprensione profonda”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Font typeface="Times New Roman" pitchFamily="16" charset="0"/>
              <a:buAutoNum type="alphaLcParenR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i="1" dirty="0" smtClean="0">
                <a:solidFill>
                  <a:srgbClr val="000000"/>
                </a:solidFill>
              </a:rPr>
              <a:t>Progettare un processo di apprendimento “ a ritroso”, partendo dalla valutazione delle </a:t>
            </a:r>
            <a:r>
              <a:rPr lang="it-IT" b="1" i="1" dirty="0" smtClean="0">
                <a:solidFill>
                  <a:srgbClr val="FF0000"/>
                </a:solidFill>
              </a:rPr>
              <a:t>competenze</a:t>
            </a:r>
            <a:r>
              <a:rPr lang="it-IT" b="1" i="1" dirty="0" smtClean="0">
                <a:solidFill>
                  <a:srgbClr val="000000"/>
                </a:solidFill>
              </a:rPr>
              <a:t> (traguardi)</a:t>
            </a:r>
          </a:p>
          <a:p>
            <a:endParaRPr lang="it-IT" dirty="0"/>
          </a:p>
        </p:txBody>
      </p:sp>
      <p:sp>
        <p:nvSpPr>
          <p:cNvPr id="6" name="Freccia tridirezionale 5"/>
          <p:cNvSpPr/>
          <p:nvPr/>
        </p:nvSpPr>
        <p:spPr>
          <a:xfrm rot="10800000">
            <a:off x="3500430" y="214290"/>
            <a:ext cx="1357322" cy="571504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0"/>
            <a:ext cx="7239000" cy="167737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Come la scuola può trasformare le riforme in innovazioni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609416"/>
            <a:ext cx="7715304" cy="5248584"/>
          </a:xfrm>
        </p:spPr>
        <p:txBody>
          <a:bodyPr>
            <a:normAutofit/>
          </a:bodyPr>
          <a:lstStyle/>
          <a:p>
            <a:pPr marL="401638" indent="-296863">
              <a:spcAft>
                <a:spcPts val="1425"/>
              </a:spcAft>
              <a:buClr>
                <a:srgbClr val="0E594D"/>
              </a:buClr>
              <a:buSzPct val="37000"/>
              <a:buFont typeface="Times New Roman" pitchFamily="16" charset="0"/>
              <a:buBlip>
                <a:blip r:embed="rId2"/>
              </a:buBlip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sz="2800" b="1" u="sng" dirty="0" smtClean="0">
                <a:solidFill>
                  <a:srgbClr val="000000"/>
                </a:solidFill>
              </a:rPr>
              <a:t>Ridefinendo </a:t>
            </a:r>
            <a:r>
              <a:rPr lang="it-IT" sz="2800" b="1" dirty="0" smtClean="0">
                <a:solidFill>
                  <a:srgbClr val="000000"/>
                </a:solidFill>
              </a:rPr>
              <a:t> </a:t>
            </a:r>
            <a:r>
              <a:rPr lang="it-IT" sz="2800" b="1" dirty="0" smtClean="0">
                <a:solidFill>
                  <a:srgbClr val="00AE00"/>
                </a:solidFill>
              </a:rPr>
              <a:t>cosa </a:t>
            </a:r>
            <a:r>
              <a:rPr lang="it-IT" sz="2800" b="1" dirty="0" smtClean="0">
                <a:solidFill>
                  <a:srgbClr val="000000"/>
                </a:solidFill>
              </a:rPr>
              <a:t>e</a:t>
            </a:r>
            <a:r>
              <a:rPr lang="it-IT" sz="2800" b="1" dirty="0" smtClean="0">
                <a:solidFill>
                  <a:srgbClr val="00AE00"/>
                </a:solidFill>
              </a:rPr>
              <a:t> </a:t>
            </a:r>
            <a:r>
              <a:rPr lang="it-IT" sz="2800" b="1" dirty="0" smtClean="0">
                <a:solidFill>
                  <a:srgbClr val="FF0000"/>
                </a:solidFill>
              </a:rPr>
              <a:t>come</a:t>
            </a:r>
            <a:r>
              <a:rPr lang="it-IT" sz="2800" b="1" dirty="0" smtClean="0">
                <a:solidFill>
                  <a:srgbClr val="000000"/>
                </a:solidFill>
              </a:rPr>
              <a:t>  insegnare per ottenere effetti sull'apprendimento significativo e, quindi,  sull'acquisizione di competenze.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u="sng" dirty="0" smtClean="0">
                <a:solidFill>
                  <a:srgbClr val="000000"/>
                </a:solidFill>
              </a:rPr>
              <a:t>Modificando  </a:t>
            </a:r>
            <a:r>
              <a:rPr lang="it-IT" b="1" dirty="0" smtClean="0">
                <a:solidFill>
                  <a:srgbClr val="000000"/>
                </a:solidFill>
              </a:rPr>
              <a:t>le </a:t>
            </a:r>
            <a:r>
              <a:rPr lang="it-IT" b="1" dirty="0" err="1" smtClean="0">
                <a:solidFill>
                  <a:srgbClr val="0084D1"/>
                </a:solidFill>
              </a:rPr>
              <a:t>routines</a:t>
            </a:r>
            <a:r>
              <a:rPr lang="it-IT" b="1" dirty="0" smtClean="0">
                <a:solidFill>
                  <a:srgbClr val="000000"/>
                </a:solidFill>
              </a:rPr>
              <a:t>  </a:t>
            </a:r>
            <a:r>
              <a:rPr lang="it-IT" b="1" dirty="0" err="1" smtClean="0">
                <a:solidFill>
                  <a:srgbClr val="000000"/>
                </a:solidFill>
              </a:rPr>
              <a:t>programmatorie</a:t>
            </a:r>
            <a:r>
              <a:rPr lang="it-IT" b="1" dirty="0" smtClean="0">
                <a:solidFill>
                  <a:srgbClr val="000000"/>
                </a:solidFill>
              </a:rPr>
              <a:t> e didattiche  che partono sempre dai saperi disciplinari e dal loro assetto accademico nei libri di testo.</a:t>
            </a:r>
          </a:p>
          <a:p>
            <a:pPr marL="401638" indent="-296863">
              <a:spcAft>
                <a:spcPts val="1425"/>
              </a:spcAft>
              <a:buClr>
                <a:srgbClr val="0E594D"/>
              </a:buClr>
              <a:buSzPct val="45000"/>
              <a:buFont typeface="Wingdings" charset="2"/>
              <a:buChar char=""/>
              <a:tabLst>
                <a:tab pos="401638" algn="l"/>
                <a:tab pos="849313" algn="l"/>
                <a:tab pos="1298575" algn="l"/>
                <a:tab pos="1747838" algn="l"/>
                <a:tab pos="2197100" algn="l"/>
                <a:tab pos="2646363" algn="l"/>
                <a:tab pos="3095625" algn="l"/>
                <a:tab pos="3544888" algn="l"/>
                <a:tab pos="3994150" algn="l"/>
                <a:tab pos="4443413" algn="l"/>
                <a:tab pos="4892675" algn="l"/>
                <a:tab pos="5341938" algn="l"/>
                <a:tab pos="5791200" algn="l"/>
                <a:tab pos="6240463" algn="l"/>
                <a:tab pos="6689725" algn="l"/>
                <a:tab pos="7138988" algn="l"/>
                <a:tab pos="7588250" algn="l"/>
                <a:tab pos="8037513" algn="l"/>
                <a:tab pos="8486775" algn="l"/>
                <a:tab pos="8936038" algn="l"/>
                <a:tab pos="9385300" algn="l"/>
              </a:tabLst>
            </a:pPr>
            <a:r>
              <a:rPr lang="it-IT" b="1" u="sng" dirty="0" smtClean="0">
                <a:solidFill>
                  <a:srgbClr val="000000"/>
                </a:solidFill>
              </a:rPr>
              <a:t>Diventare</a:t>
            </a:r>
            <a:r>
              <a:rPr lang="it-IT" b="1" dirty="0" smtClean="0">
                <a:solidFill>
                  <a:srgbClr val="000000"/>
                </a:solidFill>
              </a:rPr>
              <a:t> “</a:t>
            </a:r>
            <a:r>
              <a:rPr lang="it-IT" b="1" dirty="0" smtClean="0">
                <a:solidFill>
                  <a:srgbClr val="660066"/>
                </a:solidFill>
              </a:rPr>
              <a:t>comunità di pratiche</a:t>
            </a:r>
            <a:r>
              <a:rPr lang="it-IT" b="1" dirty="0" smtClean="0">
                <a:solidFill>
                  <a:srgbClr val="000000"/>
                </a:solidFill>
              </a:rPr>
              <a:t>”: ricerca, sperimentazione, sviluppo.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0"/>
            <a:ext cx="7239000" cy="642918"/>
          </a:xfrm>
        </p:spPr>
        <p:txBody>
          <a:bodyPr/>
          <a:lstStyle/>
          <a:p>
            <a:r>
              <a:rPr lang="it-IT" dirty="0" err="1" smtClean="0"/>
              <a:t>…….il</a:t>
            </a:r>
            <a:r>
              <a:rPr lang="it-IT" dirty="0" smtClean="0"/>
              <a:t> sistema di istruzione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857232"/>
            <a:ext cx="7572428" cy="2714644"/>
          </a:xfrm>
        </p:spPr>
        <p:txBody>
          <a:bodyPr>
            <a:normAutofit fontScale="55000" lnSpcReduction="20000"/>
          </a:bodyPr>
          <a:lstStyle/>
          <a:p>
            <a:r>
              <a:rPr lang="it-IT" dirty="0" smtClean="0"/>
              <a:t> centrato sui contenuti garantisce le conoscenze necessarie ai giovani per inserirsi in un data società</a:t>
            </a:r>
          </a:p>
          <a:p>
            <a:r>
              <a:rPr lang="it-IT" dirty="0" smtClean="0"/>
              <a:t>Un patrimonio conoscitivo trasmesso dal docente che spiega </a:t>
            </a:r>
          </a:p>
          <a:p>
            <a:r>
              <a:rPr lang="it-IT" dirty="0" smtClean="0"/>
              <a:t>Una trasmissione controllata dalla verifica e la valutazione quantitativa da parte  del docente </a:t>
            </a:r>
          </a:p>
          <a:p>
            <a:r>
              <a:rPr lang="it-IT" dirty="0" smtClean="0"/>
              <a:t>Un sistema gerarchico rigido precostituito fondato sulle </a:t>
            </a:r>
            <a:r>
              <a:rPr lang="it-IT" dirty="0" err="1" smtClean="0"/>
              <a:t>routines</a:t>
            </a:r>
            <a:r>
              <a:rPr lang="it-IT" dirty="0" smtClean="0"/>
              <a:t>: L’INSEGNANTE è IL PROTAGONISTA </a:t>
            </a:r>
          </a:p>
          <a:p>
            <a:r>
              <a:rPr lang="it-IT" dirty="0" smtClean="0"/>
              <a:t>Un programma da finire</a:t>
            </a:r>
          </a:p>
          <a:p>
            <a:r>
              <a:rPr lang="it-IT" dirty="0" smtClean="0"/>
              <a:t>Azione didattica lineare progressiva per contenuti</a:t>
            </a:r>
          </a:p>
          <a:p>
            <a:r>
              <a:rPr lang="it-IT" dirty="0" smtClean="0"/>
              <a:t>Apprendimento </a:t>
            </a:r>
            <a:r>
              <a:rPr lang="it-IT" dirty="0" err="1" smtClean="0"/>
              <a:t>ricettivo-passivo</a:t>
            </a:r>
            <a:endParaRPr lang="it-IT" dirty="0" smtClean="0"/>
          </a:p>
          <a:p>
            <a:r>
              <a:rPr lang="it-IT" dirty="0" smtClean="0"/>
              <a:t>Unità didattiche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285720" y="3929066"/>
            <a:ext cx="7643866" cy="2596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Centrato sulle competenze definisce gli obiettivi in termini di apprendimento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4900" dirty="0" smtClean="0"/>
              <a:t>In ogni azione competente le conoscenze che permeano l’alunno in profondità  che vengono utilizzate per agire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Contenuti e nozioni in relazioni alle capacità del docente di usarle in vista delle competenze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4900" dirty="0" smtClean="0"/>
              <a:t>Traguardi da raggiungere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Azione didattica circolare multimediale con al centro l’alunno competente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4900" dirty="0" smtClean="0"/>
              <a:t>Apprendimento attivo,  consapevole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4900" dirty="0" smtClean="0"/>
              <a:t>Unità di apprendimento</a:t>
            </a:r>
            <a:endParaRPr kumimoji="0" lang="it-IT" sz="4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3571868" y="3286124"/>
            <a:ext cx="128588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Trasformare le Riforme in Innovazioni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85926"/>
            <a:ext cx="740094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2800" dirty="0" smtClean="0"/>
              <a:t>Le </a:t>
            </a:r>
            <a:r>
              <a:rPr lang="it-IT" sz="2800" b="1" dirty="0" smtClean="0">
                <a:solidFill>
                  <a:srgbClr val="FF0000"/>
                </a:solidFill>
              </a:rPr>
              <a:t>RIFORME</a:t>
            </a:r>
            <a:r>
              <a:rPr lang="it-IT" sz="2800" dirty="0" smtClean="0"/>
              <a:t> , sono esogene,  dovrebbero essere applicate attraverso dei cambiamenti  che spesso sono formali  MA non sostanziali</a:t>
            </a:r>
          </a:p>
          <a:p>
            <a:pPr>
              <a:buNone/>
            </a:pPr>
            <a:r>
              <a:rPr lang="it-IT" sz="2800" dirty="0" smtClean="0"/>
              <a:t>Le </a:t>
            </a:r>
            <a:r>
              <a:rPr lang="it-IT" sz="2800" b="1" dirty="0" smtClean="0">
                <a:solidFill>
                  <a:srgbClr val="FF0000"/>
                </a:solidFill>
              </a:rPr>
              <a:t>INNOVAZIONI</a:t>
            </a:r>
            <a:r>
              <a:rPr lang="it-IT" sz="2800" dirty="0" smtClean="0"/>
              <a:t> sono trasformazioni profonde, endogene, che coinvolgono le professionalità esistenti, determina un cambiamento culturale e professionale, interpretano e applicano le norme.  </a:t>
            </a:r>
          </a:p>
          <a:p>
            <a:pPr>
              <a:buNone/>
            </a:pPr>
            <a:endParaRPr lang="it-IT" sz="2800" dirty="0" smtClean="0"/>
          </a:p>
          <a:p>
            <a:pPr>
              <a:buNone/>
            </a:pPr>
            <a:endParaRPr lang="it-IT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86700" cy="5966480"/>
          </a:xfrm>
        </p:spPr>
        <p:txBody>
          <a:bodyPr>
            <a:normAutofit/>
          </a:bodyPr>
          <a:lstStyle/>
          <a:p>
            <a:r>
              <a:rPr lang="it-IT" dirty="0" smtClean="0"/>
              <a:t> “ </a:t>
            </a:r>
            <a:r>
              <a:rPr lang="it-IT" dirty="0" smtClean="0">
                <a:solidFill>
                  <a:schemeClr val="tx2"/>
                </a:solidFill>
              </a:rPr>
              <a:t>in ultima analisi il semplice </a:t>
            </a:r>
            <a:r>
              <a:rPr lang="it-IT" i="1" dirty="0" smtClean="0">
                <a:solidFill>
                  <a:schemeClr val="tx2"/>
                </a:solidFill>
              </a:rPr>
              <a:t>completamento </a:t>
            </a:r>
            <a:r>
              <a:rPr lang="it-IT" dirty="0" smtClean="0">
                <a:solidFill>
                  <a:schemeClr val="tx2"/>
                </a:solidFill>
              </a:rPr>
              <a:t>del programma si fonda su un errore egocentrico: se ho parlato di un argomento e abbiamo letto i testi, gli studenti devono averlo compreso”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err="1" smtClean="0">
                <a:solidFill>
                  <a:schemeClr val="tx2"/>
                </a:solidFill>
              </a:rPr>
              <a:t>Wiggins</a:t>
            </a:r>
            <a:r>
              <a:rPr lang="it-IT" dirty="0" smtClean="0">
                <a:solidFill>
                  <a:schemeClr val="tx2"/>
                </a:solidFill>
              </a:rPr>
              <a:t> e Mc </a:t>
            </a:r>
            <a:r>
              <a:rPr lang="it-IT" dirty="0" err="1" smtClean="0">
                <a:solidFill>
                  <a:schemeClr val="tx2"/>
                </a:solidFill>
              </a:rPr>
              <a:t>Tighe</a:t>
            </a: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endParaRPr lang="it-IT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5929330"/>
            <a:ext cx="8286808" cy="264320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“</a:t>
            </a:r>
            <a:r>
              <a:rPr lang="it-IT" dirty="0" smtClean="0">
                <a:solidFill>
                  <a:schemeClr val="tx2"/>
                </a:solidFill>
              </a:rPr>
              <a:t>I DOCENTI SONO PROGETTISTI”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PROGETTANO IL CURRICOLO E LE ESPERIENZE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APPRENDIMENTO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COS’è IL CURRICOLO?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DAL CURRICOLO ALLE COMPETENZE O DALLE COMPETENZE AL CURRICOLO?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357158" y="1724012"/>
            <a:ext cx="7653390" cy="3786214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6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7239000" cy="146304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LA PROGETTAZIONE è NECESSARIA ALLA COSTRUZIONE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UN CURRICOLO IN VISTA </a:t>
            </a:r>
            <a:r>
              <a:rPr lang="it-IT" dirty="0" err="1" smtClean="0">
                <a:solidFill>
                  <a:schemeClr val="tx2"/>
                </a:solidFill>
              </a:rPr>
              <a:t>DI</a:t>
            </a:r>
            <a:r>
              <a:rPr lang="it-IT" dirty="0" smtClean="0">
                <a:solidFill>
                  <a:schemeClr val="tx2"/>
                </a:solidFill>
              </a:rPr>
              <a:t> UN </a:t>
            </a:r>
            <a:r>
              <a:rPr lang="it-IT" dirty="0" err="1" smtClean="0">
                <a:solidFill>
                  <a:schemeClr val="tx2"/>
                </a:solidFill>
              </a:rPr>
              <a:t>APPREndIMENTO</a:t>
            </a:r>
            <a:r>
              <a:rPr lang="it-IT" dirty="0" smtClean="0">
                <a:solidFill>
                  <a:schemeClr val="tx2"/>
                </a:solidFill>
              </a:rPr>
              <a:t> SIGNIFICATIVO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86058"/>
            <a:ext cx="7758138" cy="3669678"/>
          </a:xfrm>
        </p:spPr>
        <p:txBody>
          <a:bodyPr>
            <a:normAutofit/>
          </a:bodyPr>
          <a:lstStyle/>
          <a:p>
            <a:r>
              <a:rPr lang="it-IT" dirty="0" smtClean="0"/>
              <a:t>per costruire un curricolo cambio di prospettiva: partire dagli apprendimenti e non dai contenuti</a:t>
            </a:r>
          </a:p>
          <a:p>
            <a:r>
              <a:rPr lang="it-IT" dirty="0" smtClean="0"/>
              <a:t>dalla logica della “spiegazione” alla logica della “narrazione”</a:t>
            </a:r>
          </a:p>
          <a:p>
            <a:r>
              <a:rPr lang="it-IT" dirty="0" smtClean="0"/>
              <a:t>apprendimento = costruzione interattiva </a:t>
            </a:r>
          </a:p>
          <a:p>
            <a:r>
              <a:rPr lang="it-IT" dirty="0" smtClean="0"/>
              <a:t>insegnamento iterativo non lineare focalizzato su competenze non sul programma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7481918" cy="653796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COSA SIGNIFICA APPRENDERE ?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sz="3100" dirty="0" smtClean="0">
                <a:solidFill>
                  <a:schemeClr val="tx2"/>
                </a:solidFill>
              </a:rPr>
              <a:t>ACQUISIZIONE </a:t>
            </a:r>
            <a:r>
              <a:rPr lang="it-IT" sz="3100" dirty="0" err="1" smtClean="0">
                <a:solidFill>
                  <a:schemeClr val="tx2"/>
                </a:solidFill>
              </a:rPr>
              <a:t>DI</a:t>
            </a:r>
            <a:r>
              <a:rPr lang="it-IT" sz="3100" dirty="0" smtClean="0">
                <a:solidFill>
                  <a:schemeClr val="tx2"/>
                </a:solidFill>
              </a:rPr>
              <a:t> </a:t>
            </a:r>
            <a:r>
              <a:rPr lang="it-IT" sz="3100" dirty="0" smtClean="0">
                <a:solidFill>
                  <a:srgbClr val="FF0000"/>
                </a:solidFill>
              </a:rPr>
              <a:t>CONOSCENZE</a:t>
            </a: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                      MA 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sz="3100" dirty="0" smtClean="0">
                <a:solidFill>
                  <a:schemeClr val="tx2"/>
                </a:solidFill>
              </a:rPr>
              <a:t>LE CONOSCENZE POSSONO ESSERE SEMPLICI </a:t>
            </a:r>
            <a:r>
              <a:rPr lang="it-IT" sz="3100" dirty="0" smtClean="0">
                <a:solidFill>
                  <a:srgbClr val="FF0000"/>
                </a:solidFill>
              </a:rPr>
              <a:t>APPRENDIMENTI MECCANICI </a:t>
            </a:r>
            <a:r>
              <a:rPr lang="it-IT" sz="3100" dirty="0" smtClean="0">
                <a:solidFill>
                  <a:schemeClr val="tx2"/>
                </a:solidFill>
              </a:rPr>
              <a:t>PRIVI </a:t>
            </a:r>
            <a:r>
              <a:rPr lang="it-IT" sz="3100" dirty="0" err="1" smtClean="0">
                <a:solidFill>
                  <a:schemeClr val="tx2"/>
                </a:solidFill>
              </a:rPr>
              <a:t>DI</a:t>
            </a:r>
            <a:r>
              <a:rPr lang="it-IT" sz="3100" dirty="0" smtClean="0">
                <a:solidFill>
                  <a:schemeClr val="tx2"/>
                </a:solidFill>
              </a:rPr>
              <a:t> COMPRENSIONE</a:t>
            </a:r>
            <a:br>
              <a:rPr lang="it-IT" sz="3100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                      o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sz="3100" dirty="0" smtClean="0">
                <a:solidFill>
                  <a:schemeClr val="tx2"/>
                </a:solidFill>
              </a:rPr>
              <a:t>AUTENTICHE PRESTAZIONI </a:t>
            </a:r>
            <a:r>
              <a:rPr lang="it-IT" sz="3100" dirty="0" err="1" smtClean="0">
                <a:solidFill>
                  <a:schemeClr val="tx2"/>
                </a:solidFill>
              </a:rPr>
              <a:t>DI</a:t>
            </a:r>
            <a:r>
              <a:rPr lang="it-IT" sz="3100" dirty="0" smtClean="0">
                <a:solidFill>
                  <a:schemeClr val="tx2"/>
                </a:solidFill>
              </a:rPr>
              <a:t> </a:t>
            </a:r>
            <a:r>
              <a:rPr lang="it-IT" sz="3100" dirty="0" smtClean="0">
                <a:solidFill>
                  <a:srgbClr val="FF0000"/>
                </a:solidFill>
              </a:rPr>
              <a:t>COMPRENSIONE PROFONDA</a:t>
            </a:r>
            <a:r>
              <a:rPr lang="it-IT" sz="3100" dirty="0" smtClean="0">
                <a:solidFill>
                  <a:schemeClr val="tx2"/>
                </a:solidFill>
              </a:rPr>
              <a:t>: APPLICARE INFORMAZIONI E ABILITA’ IN MODO FLESSIBILI IN NUOVE SITUAZIONI (GARDNER)</a:t>
            </a: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endParaRPr lang="it-IT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858180" cy="2071694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Apprendimento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r>
              <a:rPr lang="it-IT" sz="2200" b="0" dirty="0" smtClean="0">
                <a:solidFill>
                  <a:schemeClr val="tx1"/>
                </a:solidFill>
              </a:rPr>
              <a:t>L’apprendimento può essere definito come un cambiamento del comportamento o della percezione quale risultato dell’esperienza.</a:t>
            </a:r>
            <a:br>
              <a:rPr lang="it-IT" sz="2200" b="0" dirty="0" smtClean="0">
                <a:solidFill>
                  <a:schemeClr val="tx1"/>
                </a:solidFill>
              </a:rPr>
            </a:br>
            <a:endParaRPr lang="it-IT" sz="2200" b="0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857364"/>
            <a:ext cx="3643306" cy="4786346"/>
          </a:xfrm>
        </p:spPr>
        <p:txBody>
          <a:bodyPr>
            <a:normAutofit/>
          </a:bodyPr>
          <a:lstStyle/>
          <a:p>
            <a:endParaRPr lang="it-IT" sz="3600" b="1" dirty="0" smtClean="0">
              <a:solidFill>
                <a:schemeClr val="tx2"/>
              </a:solidFill>
            </a:endParaRPr>
          </a:p>
          <a:p>
            <a:r>
              <a:rPr lang="it-IT" sz="3600" b="1" dirty="0" smtClean="0">
                <a:solidFill>
                  <a:schemeClr val="tx2"/>
                </a:solidFill>
              </a:rPr>
              <a:t>Meccanico</a:t>
            </a:r>
          </a:p>
          <a:p>
            <a:r>
              <a:rPr lang="it-IT" sz="3600" b="1" dirty="0" smtClean="0">
                <a:solidFill>
                  <a:schemeClr val="tx2"/>
                </a:solidFill>
              </a:rPr>
              <a:t>Ripetitivo</a:t>
            </a:r>
          </a:p>
          <a:p>
            <a:r>
              <a:rPr lang="it-IT" sz="3600" b="1" dirty="0" smtClean="0">
                <a:solidFill>
                  <a:schemeClr val="tx2"/>
                </a:solidFill>
              </a:rPr>
              <a:t>Superficiale</a:t>
            </a:r>
          </a:p>
          <a:p>
            <a:r>
              <a:rPr lang="it-IT" sz="3600" b="1" dirty="0" smtClean="0">
                <a:solidFill>
                  <a:schemeClr val="tx2"/>
                </a:solidFill>
              </a:rPr>
              <a:t>Nozionistico</a:t>
            </a:r>
          </a:p>
          <a:p>
            <a:r>
              <a:rPr lang="it-IT" sz="3600" b="1" dirty="0" smtClean="0">
                <a:solidFill>
                  <a:schemeClr val="tx2"/>
                </a:solidFill>
              </a:rPr>
              <a:t>Contenutistico</a:t>
            </a:r>
            <a:endParaRPr lang="it-IT" sz="3600" b="1" dirty="0">
              <a:solidFill>
                <a:schemeClr val="tx2"/>
              </a:solidFill>
            </a:endParaRP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4786314" y="2428868"/>
            <a:ext cx="3500462" cy="3590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Significativo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3600" b="1" dirty="0" smtClean="0">
                <a:solidFill>
                  <a:srgbClr val="FF0000"/>
                </a:solidFill>
              </a:rPr>
              <a:t>Profondo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Durevole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3600" b="1" dirty="0" smtClean="0">
                <a:solidFill>
                  <a:srgbClr val="FF0000"/>
                </a:solidFill>
              </a:rPr>
              <a:t>Attivo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t-IT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Consapevole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sz="3600" b="1" dirty="0" smtClean="0">
                <a:solidFill>
                  <a:srgbClr val="FF0000"/>
                </a:solidFill>
              </a:rPr>
              <a:t>Efficace </a:t>
            </a:r>
            <a:endParaRPr kumimoji="0" lang="it-IT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428992" y="3214686"/>
            <a:ext cx="1080120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400" dirty="0" smtClean="0"/>
              <a:t>VS</a:t>
            </a:r>
            <a:endParaRPr lang="it-IT" sz="5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6286544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tx2"/>
                </a:solidFill>
              </a:rPr>
              <a:t>Progettare il curricolo come analisi del compito significa progettare azioni a ritroso, partendo da un traguardo finale</a:t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/>
            </a:r>
            <a:br>
              <a:rPr lang="it-IT" dirty="0" smtClean="0">
                <a:solidFill>
                  <a:schemeClr val="tx2"/>
                </a:solidFill>
              </a:rPr>
            </a:br>
            <a:r>
              <a:rPr lang="it-IT" dirty="0" smtClean="0">
                <a:solidFill>
                  <a:schemeClr val="tx2"/>
                </a:solidFill>
              </a:rPr>
              <a:t>non progettare in funzione delle </a:t>
            </a:r>
            <a:r>
              <a:rPr lang="it-IT" dirty="0" err="1" smtClean="0">
                <a:solidFill>
                  <a:schemeClr val="tx2"/>
                </a:solidFill>
              </a:rPr>
              <a:t>attivita’</a:t>
            </a:r>
            <a:r>
              <a:rPr lang="it-IT" dirty="0" smtClean="0">
                <a:solidFill>
                  <a:schemeClr val="tx2"/>
                </a:solidFill>
              </a:rPr>
              <a:t> e del programma ma  guidare gli alunni alla costruzione di             </a:t>
            </a:r>
            <a:r>
              <a:rPr lang="it-IT" dirty="0" smtClean="0">
                <a:solidFill>
                  <a:srgbClr val="FF0000"/>
                </a:solidFill>
              </a:rPr>
              <a:t>competenze 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376</TotalTime>
  <Words>2311</Words>
  <PresentationFormat>Presentazione su schermo (4:3)</PresentationFormat>
  <Paragraphs>304</Paragraphs>
  <Slides>41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42" baseType="lpstr">
      <vt:lpstr>Mito</vt:lpstr>
      <vt:lpstr>Progettare a…. Ritroso</vt:lpstr>
      <vt:lpstr>Diapositiva 2</vt:lpstr>
      <vt:lpstr>Se gli obiettivi prioritari……. </vt:lpstr>
      <vt:lpstr>…….il sistema di istruzione</vt:lpstr>
      <vt:lpstr>              “I DOCENTI SONO PROGETTISTI”  PROGETTANO IL CURRICOLO E LE ESPERIENZE DI APPRENDIMENTO    COS’è IL CURRICOLO? DAL CURRICOLO ALLE COMPETENZE O DALLE COMPETENZE AL CURRICOLO?      </vt:lpstr>
      <vt:lpstr>LA PROGETTAZIONE è NECESSARIA ALLA COSTRUZIONE DI UN CURRICOLO IN VISTA DI UN APPREndIMENTO SIGNIFICATIVO</vt:lpstr>
      <vt:lpstr>COSA SIGNIFICA APPRENDERE ?   ACQUISIZIONE DI CONOSCENZE                       MA  LE CONOSCENZE POSSONO ESSERE SEMPLICI APPRENDIMENTI MECCANICI PRIVI DI COMPRENSIONE                       o AUTENTICHE PRESTAZIONI DI COMPRENSIONE PROFONDA: APPLICARE INFORMAZIONI E ABILITA’ IN MODO FLESSIBILI IN NUOVE SITUAZIONI (GARDNER) </vt:lpstr>
      <vt:lpstr>Apprendimento  L’apprendimento può essere definito come un cambiamento del comportamento o della percezione quale risultato dell’esperienza. </vt:lpstr>
      <vt:lpstr>Progettare il curricolo come analisi del compito significa progettare azioni a ritroso, partendo da un traguardo finale   non progettare in funzione delle attivita’ e del programma ma  guidare gli alunni alla costruzione di             competenze </vt:lpstr>
      <vt:lpstr>Diapositiva 10</vt:lpstr>
      <vt:lpstr>Come riconoscere una competenza?</vt:lpstr>
      <vt:lpstr>Come ridare alla scuola la funzione, il ruolo educativo, sociale?</vt:lpstr>
      <vt:lpstr>Diapositiva 13</vt:lpstr>
      <vt:lpstr>QUANDO LA COMPRENSIONE  PROFONDA?</vt:lpstr>
      <vt:lpstr>Diapositiva 15</vt:lpstr>
      <vt:lpstr>Diapositiva 16</vt:lpstr>
      <vt:lpstr>Diapositiva 17</vt:lpstr>
      <vt:lpstr>Diapositiva 18</vt:lpstr>
      <vt:lpstr>Diapositiva 19</vt:lpstr>
      <vt:lpstr>FASI DELLA PAR</vt:lpstr>
      <vt:lpstr>1^ FASE: IDENTIFICARE I RISULTATI DESIDERATI </vt:lpstr>
      <vt:lpstr>Diapositiva 22</vt:lpstr>
      <vt:lpstr>COMPRENSIONI DUREVOLI:   GRANDI IDEE,  PROCESSI ESSENZIALI TRASFERIBILI IN SITUAZIONI NUOVE</vt:lpstr>
      <vt:lpstr>PER SCEGLIERE LE COMPRENSIONI DUREVOLI ( IDEE E PROCESSI DA INSEGNARE IN FUNZIONE DI UNA COMPRENSIONE PROFONDA ) 4 criteri ( FILTRI)   -   grandi idee che superano gli specifici contenuti di una unità; vanno oltre la disciplina di studio e  che si vuole che gli alunni conservino dopo aver dimenticato i dettagli: autentiche e trasferibili  -  quelle idee che ci fanno capire come si generano le conoscenze; come si analizzano e si usano: attenzione al processo   - quelle idee significative per la costruzione del progetto di vita dello studente e quindi formative   - sono quei concetti/processi fondamentali che spesso gli alunni faticano a comprendere e che necessitano di essere chiariti</vt:lpstr>
      <vt:lpstr>2^ fase: determinare evidenze di  accettabilita’</vt:lpstr>
      <vt:lpstr> Le evidenze della comprensione  sono tutti quei dati che si raccolgono attraverso differenti forme di accertamento e valutazione formale e informale :  - di portata: dal semplice al complesso  -sequenza temporale(breve/lungo termine)  - ambientazione(decontestualizzati/  contesti autentici)  - struttura (molto strutturato/non strutturato)</vt:lpstr>
      <vt:lpstr>Diapositiva 27</vt:lpstr>
      <vt:lpstr>3^ FASE: PIANIFICARE ESPERIENZE E ISTRUZIONE</vt:lpstr>
      <vt:lpstr>ANCHE NELLA 3^ FASE 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Obiettivo              competenzE  significativo l’apprendimento</vt:lpstr>
      <vt:lpstr>Come la scuola può trasformare le riforme in innovazioni</vt:lpstr>
      <vt:lpstr>Trasformare le Riforme in Innovazioni</vt:lpstr>
      <vt:lpstr> “ in ultima analisi il semplice completamento del programma si fonda su un errore egocentrico: se ho parlato di un argomento e abbiamo letto i testi, gli studenti devono averlo compreso” Wiggins e Mc Tighe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Progettare a ritroso</dc:title>
  <dc:creator>ASUS</dc:creator>
  <cp:lastModifiedBy>Loredana</cp:lastModifiedBy>
  <cp:revision>45</cp:revision>
  <dcterms:created xsi:type="dcterms:W3CDTF">2016-11-21T11:20:47Z</dcterms:created>
  <dcterms:modified xsi:type="dcterms:W3CDTF">2018-11-14T15:39:43Z</dcterms:modified>
</cp:coreProperties>
</file>