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71" r:id="rId16"/>
    <p:sldId id="269" r:id="rId17"/>
    <p:sldId id="270" r:id="rId18"/>
    <p:sldId id="280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54" y="-5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03/11/2018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CURRICOLO 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8358246" cy="1752600"/>
          </a:xfrm>
        </p:spPr>
        <p:txBody>
          <a:bodyPr/>
          <a:lstStyle/>
          <a:p>
            <a:r>
              <a:rPr lang="it-IT" dirty="0" smtClean="0"/>
              <a:t>PROGETTARE E VALUTARE PER COMPETENZE</a:t>
            </a:r>
          </a:p>
          <a:p>
            <a:r>
              <a:rPr lang="it-IT" dirty="0" smtClean="0"/>
              <a:t>                                               Loredana De Simone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429256" y="5500702"/>
            <a:ext cx="328614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ISTITUTO COMRENSIVO -  NARDO’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t-IT" b="1" dirty="0" smtClean="0">
                <a:solidFill>
                  <a:schemeClr val="accent4"/>
                </a:solidFill>
              </a:rPr>
              <a:t>Competenza alfabetica funzionale  </a:t>
            </a:r>
            <a:endParaRPr lang="it-IT" b="1" dirty="0">
              <a:solidFill>
                <a:schemeClr val="accent4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    capacità di individuare, comprendere, esprimere, creare e interpretare concetti, sentimenti, fatti e opinioni, in forma sia orale sia scritta, utilizzando materiali visivi, sonori e digitali</a:t>
            </a:r>
          </a:p>
          <a:p>
            <a:pPr>
              <a:buNone/>
            </a:pPr>
            <a:r>
              <a:rPr lang="it-IT" dirty="0" smtClean="0"/>
              <a:t> capacità di comunicare e relazionarsi efficacemente in modo opportuno e creativo</a:t>
            </a:r>
          </a:p>
          <a:p>
            <a:pPr>
              <a:buNone/>
            </a:pPr>
            <a:r>
              <a:rPr lang="it-IT" dirty="0" smtClean="0"/>
              <a:t>competenze linguistiche - capacità di utilizzare diverse lingue in modo appropriato ed efficace allo scopo di comunicare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chemeClr val="tx2"/>
                </a:solidFill>
              </a:rPr>
              <a:t>Competenza </a:t>
            </a:r>
            <a:r>
              <a:rPr lang="it-IT" b="1" dirty="0" err="1" smtClean="0">
                <a:solidFill>
                  <a:schemeClr val="tx2"/>
                </a:solidFill>
              </a:rPr>
              <a:t>multilinguistica</a:t>
            </a:r>
            <a:endParaRPr lang="it-IT" b="1" dirty="0">
              <a:solidFill>
                <a:schemeClr val="tx2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utilizzare diverse lingue in modo appropriato ed efficace allo scopo di comunicare. In linea di massima essa condivide le abilità principali con la competenza alfabetica: si basa sulla capacità di comprendere, esprimere e interpretare concetti, pensieri, sentimenti, fatti e opinioni in forma sia orale sia scritta in una gamma appropriata di contesti sociali e culturali a seconda dei desideri o delle esigenze individuali </a:t>
            </a:r>
          </a:p>
          <a:p>
            <a:r>
              <a:rPr lang="it-IT" dirty="0" smtClean="0"/>
              <a:t>saper usare gli strumenti in modo opportuno e imparare le lingue in modo formale, non formale e informale tutta la vita.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Competenza </a:t>
            </a:r>
            <a:r>
              <a:rPr lang="it-IT" dirty="0" err="1" smtClean="0"/>
              <a:t>matematica…</a:t>
            </a:r>
            <a:r>
              <a:rPr lang="it-IT" dirty="0" smtClean="0"/>
              <a:t>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572140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capacità di sviluppare e applicare il pensiero matematico per risolvere una serie di problemi in situazioni quotidiane</a:t>
            </a:r>
          </a:p>
          <a:p>
            <a:r>
              <a:rPr lang="it-IT" dirty="0" smtClean="0"/>
              <a:t>capacità di usare modelli matematici di pensiero - </a:t>
            </a:r>
            <a:r>
              <a:rPr lang="it-IT" dirty="0" err="1" smtClean="0"/>
              <a:t>pensiero</a:t>
            </a:r>
            <a:r>
              <a:rPr lang="it-IT" dirty="0" smtClean="0"/>
              <a:t> logico e spaziale - e di presentazione - formule, modelli, costrutti, grafici, carte) e competenze in scienze, tecnologie e ingegneria (in scienze non più solo di base</a:t>
            </a:r>
          </a:p>
          <a:p>
            <a:r>
              <a:rPr lang="it-IT" dirty="0" smtClean="0"/>
              <a:t>capacità di usare l'insieme delle conoscenze e delle metodologie utilizzate per spiegare il mondo che ci circonda, per identificare le problematiche e trarre conclusioni che siano basate su fatti empirici,la tecnologia si estende alle tecnologie e compare anche l’ingegneria, </a:t>
            </a:r>
          </a:p>
          <a:p>
            <a:r>
              <a:rPr lang="it-IT" dirty="0" smtClean="0"/>
              <a:t>competenze in tecnologie e ingegneria sono applicazioni di tali conoscenze e metodologie per dare risposta ai desideri o ai bisogni avvertiti dagli esseri umani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B050"/>
                </a:solidFill>
              </a:rPr>
              <a:t>Competenza digitale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l'alfabetizzazione informatica e digitale, la comunicazione e la collaborazione, la creazione di contenuti digitali - inclusa la programmazione - la sicurezza - compreso l'essere a proprio agio nel mondo digitale e possedere le competenze relative alla </a:t>
            </a:r>
            <a:r>
              <a:rPr lang="it-IT" dirty="0" err="1" smtClean="0"/>
              <a:t>cibersicurezza</a:t>
            </a:r>
            <a:r>
              <a:rPr lang="it-IT" dirty="0" smtClean="0"/>
              <a:t> - e la risoluzione di problemi</a:t>
            </a:r>
          </a:p>
          <a:p>
            <a:r>
              <a:rPr lang="it-IT" dirty="0" smtClean="0"/>
              <a:t>atteggiamento riflessivo e critico, ma anche improntato alla curiosità, aperto e interessato al futuro della loro evoluzione. Impone anche un approccio etico, sicuro e responsabile all'utilizzo di tali strumenti.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0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it-IT" sz="4200" b="1" dirty="0" smtClean="0">
                <a:solidFill>
                  <a:schemeClr val="accent5"/>
                </a:solidFill>
              </a:rPr>
              <a:t>C</a:t>
            </a:r>
            <a:r>
              <a:rPr lang="it-IT" b="1" dirty="0" smtClean="0">
                <a:solidFill>
                  <a:schemeClr val="accent5"/>
                </a:solidFill>
              </a:rPr>
              <a:t>ompetenza personale, sociale  e capacità di imparare a imparare</a:t>
            </a:r>
            <a:endParaRPr lang="it-IT" b="1" dirty="0">
              <a:solidFill>
                <a:schemeClr val="accent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214422"/>
            <a:ext cx="8501122" cy="564357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/>
              <a:t>  capacità di riflettere su sé stessi, di gestire efficacemente il tempo e le informazioni, di lavorare con gli altri in maniera costruttiva, di mantenersi resilienti e di gestire il proprio apprendimento e la propria carriera,  </a:t>
            </a:r>
          </a:p>
          <a:p>
            <a:pPr>
              <a:buNone/>
            </a:pPr>
            <a:r>
              <a:rPr lang="it-IT" dirty="0" smtClean="0"/>
              <a:t> di far fronte all'incertezza e alla complessità, … di mantenere il proprio benessere fisico ed emotivo, di </a:t>
            </a:r>
            <a:r>
              <a:rPr lang="it-IT" dirty="0" err="1" smtClean="0"/>
              <a:t>empatizzare</a:t>
            </a:r>
            <a:r>
              <a:rPr lang="it-IT" dirty="0" smtClean="0"/>
              <a:t> e di gestire il conflitto in un  contesto favorevole e inclusivo </a:t>
            </a:r>
          </a:p>
          <a:p>
            <a:pPr>
              <a:buNone/>
            </a:pPr>
            <a:r>
              <a:rPr lang="it-IT" dirty="0" smtClean="0"/>
              <a:t>capacità di individuare le proprie capacità, di concentrarsi, di gestire la complessità, di riflettere criticamente e di prendere decisioni. </a:t>
            </a:r>
          </a:p>
          <a:p>
            <a:pPr>
              <a:buNone/>
            </a:pPr>
            <a:r>
              <a:rPr lang="it-IT" dirty="0" smtClean="0"/>
              <a:t>la capacità di imparare e di lavorare sia in modalità collaborativa sia in maniera autonoma, di organizzare il proprio apprendimento e di perseverare, di saperlo valutare e condividere, di cercare sostegno quando opportuno e di gestire in modo efficace la propria carriera e le proprie interazioni sociali , saper gestire l’incertezza e lo stress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Competenza in materia di cittadinanza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Capacità di agire da cittadini  responsabili – partecipare alla vita civica e sociale, in base </a:t>
            </a:r>
            <a:r>
              <a:rPr lang="it-IT" dirty="0" err="1" smtClean="0"/>
              <a:t>alal</a:t>
            </a:r>
            <a:r>
              <a:rPr lang="it-IT" dirty="0" smtClean="0"/>
              <a:t> comprensione delle strutture e dei concetti sociali, economici, giuridici, globali, dell’evoluzione globale e della sostenibilità</a:t>
            </a:r>
          </a:p>
          <a:p>
            <a:r>
              <a:rPr lang="it-IT" dirty="0" smtClean="0"/>
              <a:t>Conoscenza delle vicende contemporanee, interpretazione critica eventi nazionali, europei e mondiale, dei valori e delle politiche dei movimenti sociali e politici oltre che dei sistemi sostenibili, in particolare dei cambiamenti climatici e demografici a livello globale e delle relative cause </a:t>
            </a:r>
          </a:p>
          <a:p>
            <a:r>
              <a:rPr lang="it-IT" dirty="0" smtClean="0"/>
              <a:t>pensiero critico e abilità integrate di risoluzione dei problemi, nonché la capacità di sviluppare argomenti e di partecipare in modo costruttivo alle attività della comunità, oltre che al processo decisionale a tutti i livelli, da quello locale e nazionale al livello europeo e internazionale. </a:t>
            </a:r>
          </a:p>
          <a:p>
            <a:r>
              <a:rPr lang="it-IT" dirty="0" smtClean="0"/>
              <a:t>Accedere, interpretare e interagire criticamente con i mezzi di comunicazione 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chemeClr val="accent1"/>
                </a:solidFill>
              </a:rPr>
              <a:t>Competenza imprenditoriale</a:t>
            </a:r>
            <a:endParaRPr lang="it-IT" b="1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capacità di agire sulla base di idee e opportunità e di trasformarle in valori per gli altri. </a:t>
            </a:r>
          </a:p>
          <a:p>
            <a:r>
              <a:rPr lang="it-IT" dirty="0" smtClean="0"/>
              <a:t>Si fonda sulla creatività, sul pensiero critico e sulla risoluzione di problemi, sull'iniziativa e sulla perseveranza, sulla capacità di lavorare in modalità collaborativa al fine di programmare e gestire progetti che hanno un valore culturale, sociale o commerciale</a:t>
            </a:r>
          </a:p>
          <a:p>
            <a:r>
              <a:rPr lang="it-IT" dirty="0" smtClean="0"/>
              <a:t> presuppone la consapevolezza che esistono opportunità e contesti diversi nei quali trasformare le idee in azioni – approcci di programmazione e gestione dei progetti in relazione ai processi e alle risorse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14290"/>
            <a:ext cx="8758238" cy="1143000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Competenza in materia di consapevolezza ed espressione culturale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consapevolezza ed espressione culturali implica la comprensione e il rispetto di come le idee e i significati vengono espressi creativamente e comunicati in diverse culture e tramite tutta una serie di arti e altre forme culturali </a:t>
            </a:r>
          </a:p>
          <a:p>
            <a:r>
              <a:rPr lang="it-IT" dirty="0" smtClean="0"/>
              <a:t>capire, sviluppare ed esprimere le proprie idee e il senso della propria funzione o del proprio ruolo nella società in una serie di modi e contesti. </a:t>
            </a:r>
          </a:p>
          <a:p>
            <a:r>
              <a:rPr lang="it-IT" dirty="0" smtClean="0"/>
              <a:t>capacità di esprimere e interpretare idee figurative e astratte, esperienze ed emozioni con empatia, e la capacità di farlo in diverse arti e in altre forme culturali </a:t>
            </a:r>
          </a:p>
          <a:p>
            <a:r>
              <a:rPr lang="it-IT" dirty="0" smtClean="0"/>
              <a:t>riconoscere e realizzare le opportunità di valorizzazione personale, sociale o commerciale mediante le arti e altre forme culturali e la capacità di impegnarsi in processi creativi, sia individualmente sia collettivamente.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Pensiamo alle competenze chiave in termini di azioni </a:t>
            </a:r>
            <a:r>
              <a:rPr lang="it-IT" dirty="0" err="1" smtClean="0"/>
              <a:t>cognitive……</a:t>
            </a:r>
            <a:r>
              <a:rPr lang="it-IT" dirty="0" smtClean="0"/>
              <a:t>..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25000" lnSpcReduction="20000"/>
          </a:bodyPr>
          <a:lstStyle/>
          <a:p>
            <a:r>
              <a:rPr lang="it-IT" sz="11200" dirty="0" smtClean="0"/>
              <a:t>Osservare,</a:t>
            </a:r>
          </a:p>
          <a:p>
            <a:r>
              <a:rPr lang="it-IT" sz="11200" dirty="0" smtClean="0"/>
              <a:t>analizzare,</a:t>
            </a:r>
          </a:p>
          <a:p>
            <a:r>
              <a:rPr lang="it-IT" sz="11200" dirty="0" smtClean="0"/>
              <a:t>leggere,</a:t>
            </a:r>
          </a:p>
          <a:p>
            <a:r>
              <a:rPr lang="it-IT" sz="11200" dirty="0" smtClean="0"/>
              <a:t>Comprendere</a:t>
            </a:r>
          </a:p>
          <a:p>
            <a:r>
              <a:rPr lang="it-IT" sz="11200" dirty="0" smtClean="0"/>
              <a:t>ricostruire,</a:t>
            </a:r>
          </a:p>
          <a:p>
            <a:r>
              <a:rPr lang="it-IT" sz="11200" dirty="0" smtClean="0"/>
              <a:t>Rielaborare</a:t>
            </a:r>
          </a:p>
          <a:p>
            <a:r>
              <a:rPr lang="it-IT" sz="11200" dirty="0" smtClean="0"/>
              <a:t>ricordare,</a:t>
            </a:r>
          </a:p>
          <a:p>
            <a:r>
              <a:rPr lang="it-IT" sz="11200" dirty="0" smtClean="0"/>
              <a:t>Immaginare,</a:t>
            </a:r>
          </a:p>
          <a:p>
            <a:r>
              <a:rPr lang="it-IT" sz="11200" dirty="0" smtClean="0"/>
              <a:t>rappresentare,</a:t>
            </a:r>
          </a:p>
          <a:p>
            <a:r>
              <a:rPr lang="it-IT" sz="11200" dirty="0" smtClean="0"/>
              <a:t>Comunicare</a:t>
            </a:r>
          </a:p>
          <a:p>
            <a:r>
              <a:rPr lang="it-IT" sz="11200" dirty="0" smtClean="0"/>
              <a:t>Ricreare</a:t>
            </a:r>
          </a:p>
          <a:p>
            <a:r>
              <a:rPr lang="it-IT" sz="11200" dirty="0" smtClean="0"/>
              <a:t>Riutilizzare</a:t>
            </a:r>
          </a:p>
          <a:p>
            <a:r>
              <a:rPr lang="it-IT" sz="11200" dirty="0" err="1" smtClean="0"/>
              <a:t>…………………</a:t>
            </a:r>
            <a:endParaRPr lang="it-IT" sz="9600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INDICAZIONI NAZIONALI E NUOVI SCENARI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20000"/>
          </a:bodyPr>
          <a:lstStyle/>
          <a:p>
            <a:r>
              <a:rPr lang="it-IT" i="1" dirty="0" smtClean="0"/>
              <a:t>Nell’ambito del costante processo di elaborazione e verifica dei propri obiettivi e nell’attento confronto con gli altri sistemi scolastici europei, le Indicazioni nazionali intendono promuovere e consolidare le competenze culturali basilari e irrinunciabili tese a sviluppare progressivamente, nel corso della vita, le competenze-chiave europee </a:t>
            </a:r>
          </a:p>
          <a:p>
            <a:r>
              <a:rPr lang="it-IT" dirty="0" smtClean="0"/>
              <a:t>I docenti sono chiamati non a insegnare cose diverse e straordinarie, ma a selezionare le informazioni essenziali che devono divenire conoscenze durevoli, a predisporre percorsi e ambienti di apprendimento affinché le conoscenze alimentino abilità e competenze culturali, </a:t>
            </a:r>
            <a:r>
              <a:rPr lang="it-IT" dirty="0" err="1" smtClean="0"/>
              <a:t>metacognitive</a:t>
            </a:r>
            <a:r>
              <a:rPr lang="it-IT" dirty="0" smtClean="0"/>
              <a:t>, metodologiche e sociali per nutrire la cittadinanza attiva. 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CURRICOLO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STRUMENTO </a:t>
            </a:r>
            <a:r>
              <a:rPr lang="it-IT" dirty="0" err="1" smtClean="0"/>
              <a:t>DI</a:t>
            </a:r>
            <a:r>
              <a:rPr lang="it-IT" dirty="0" smtClean="0"/>
              <a:t> PROGETTUALITA’</a:t>
            </a:r>
          </a:p>
          <a:p>
            <a:r>
              <a:rPr lang="it-IT" dirty="0" smtClean="0"/>
              <a:t>IN 2012: TESTO APERTO PER ELABORARE SPECIFICHE SCELTE  </a:t>
            </a:r>
          </a:p>
          <a:p>
            <a:r>
              <a:rPr lang="it-IT" dirty="0" smtClean="0"/>
              <a:t>PROGETTAZIONE STRATEGICA- SCELTE ELABORATE INTENZIONALMENTE: OBIETTIVI, CONTENUTI, METODI, CRITERI VALUTATIVI, SAPERI, ATTIVITA’, AMBIENTI </a:t>
            </a:r>
            <a:r>
              <a:rPr lang="it-IT" dirty="0" err="1" smtClean="0"/>
              <a:t>DI</a:t>
            </a:r>
            <a:r>
              <a:rPr lang="it-IT" dirty="0" smtClean="0"/>
              <a:t> APPRENDIMENTO, CONOSCENZE DUREVOLI ATTRAVERSO L’ESSENZIALIZZAZIONE DEL CURRICOLO DISCIPLINARE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SCUOLA DELL’INFANZIA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è la scuola dell’attenzione e dell’intenzione, del curricolo implicito - che si manifesta nell’organizzazione degli spazi e dei tempi della giornata educativa - e di quello esplicito che si articola nei campi di esperienza </a:t>
            </a:r>
          </a:p>
          <a:p>
            <a:r>
              <a:rPr lang="it-IT" dirty="0" smtClean="0"/>
              <a:t>non si tratta di organizzare e “insegnare” precocemente contenuti di conoscenza o linguaggi/abilità, perché i campi di esperienza vanno piuttosto visti come contesti culturali e pratici che “amplificano” l’esperienza </a:t>
            </a:r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it-IT" dirty="0" smtClean="0"/>
              <a:t>FINALITA’ FONDAMENTALI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Identità</a:t>
            </a:r>
          </a:p>
          <a:p>
            <a:r>
              <a:rPr lang="it-IT" dirty="0" smtClean="0"/>
              <a:t>Autonomia</a:t>
            </a:r>
          </a:p>
          <a:p>
            <a:r>
              <a:rPr lang="it-IT" dirty="0" smtClean="0"/>
              <a:t>Competenze</a:t>
            </a:r>
          </a:p>
          <a:p>
            <a:r>
              <a:rPr lang="it-IT" dirty="0" smtClean="0"/>
              <a:t>Cittadinanza</a:t>
            </a:r>
          </a:p>
          <a:p>
            <a:pPr>
              <a:buNone/>
            </a:pPr>
            <a:r>
              <a:rPr lang="it-IT" i="1" dirty="0" smtClean="0"/>
              <a:t>Vivere le prime esperienze di cittadinanza significa </a:t>
            </a:r>
          </a:p>
          <a:p>
            <a:pPr>
              <a:buFontTx/>
              <a:buChar char="-"/>
            </a:pPr>
            <a:r>
              <a:rPr lang="it-IT" i="1" dirty="0" smtClean="0"/>
              <a:t>scoprire l’altro da sé e attribuire progressiva importanza agli altri e ai loro bisogni; rendersi sempre meglio conto della necessità di stabilire regole condivise; </a:t>
            </a:r>
          </a:p>
          <a:p>
            <a:pPr>
              <a:buFontTx/>
              <a:buChar char="-"/>
            </a:pPr>
            <a:r>
              <a:rPr lang="it-IT" i="1" dirty="0" smtClean="0"/>
              <a:t>implica il </a:t>
            </a:r>
            <a:r>
              <a:rPr lang="it-IT" b="1" i="1" dirty="0" smtClean="0"/>
              <a:t>primo esercizio del dialogo che è fondato sulla reciprocità dell’ascolto, l’attenzione al punto di vista dell’altro e alle diversità di genere, il primo riconoscimento di diritti e doveri uguali per tutti;</a:t>
            </a:r>
          </a:p>
          <a:p>
            <a:pPr>
              <a:buFontTx/>
              <a:buChar char="-"/>
            </a:pPr>
            <a:r>
              <a:rPr lang="it-IT" b="1" i="1" dirty="0" smtClean="0"/>
              <a:t> significa porre le fondamenta di un comportamento eticamente orientato, rispettoso degli altri, dell’ambiente e della natura </a:t>
            </a:r>
          </a:p>
          <a:p>
            <a:pPr>
              <a:buNone/>
            </a:pPr>
            <a:r>
              <a:rPr lang="it-IT" b="1" i="1" dirty="0" smtClean="0"/>
              <a:t>AL CENTRO DEL CURRICOLO: LA PROMOZIONE DELLE COMPETENZE </a:t>
            </a:r>
            <a:r>
              <a:rPr lang="it-IT" b="1" i="1" dirty="0" err="1" smtClean="0"/>
              <a:t>DI</a:t>
            </a:r>
            <a:r>
              <a:rPr lang="it-IT" b="1" i="1" dirty="0" smtClean="0"/>
              <a:t> BASE: COGNITIVE, EMOTIVE, SOCIALI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GLI STRUMENTI CULTURALI PER LA CITTADINANZA</a:t>
            </a:r>
            <a:br>
              <a:rPr lang="it-IT" sz="2800" dirty="0" smtClean="0"/>
            </a:br>
            <a:r>
              <a:rPr lang="it-IT" sz="2800" dirty="0" smtClean="0"/>
              <a:t> il contributo delle discipline allo sviluppo delle competenze chiave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72072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Apprendimento di più lingue- capacità di utilizzarle in modo efficace, di farsi capire in contesti  diversi</a:t>
            </a:r>
          </a:p>
          <a:p>
            <a:r>
              <a:rPr lang="it-IT" dirty="0" smtClean="0"/>
              <a:t>L’educazione linguistica è compito dei docenti di tutte le discipline che operano insieme per dare a tutti gli allievi l’opportunità di inserirsi adeguatamente nell’ambiente scolastico e nei percorsi di apprendimento </a:t>
            </a:r>
          </a:p>
          <a:p>
            <a:r>
              <a:rPr lang="it-IT" dirty="0" smtClean="0"/>
              <a:t>Lo studio della storia, attraverso “quadri di civiltà”, permette di indagare come l’umanità, nel tempo e nello spazio, ha affrontato e risolto i problemi di convivenza, di organizzazione sociale, di approvvigionamento delle risorse, di difesa; come in funzione di tali soluzioni ha sviluppato la cultura, l’economia, la tecnologia, le arti e la letteratura. Attraverso l'analisi delle “strutture” politiche, economiche, sociali, culturali, tecnologiche, permette di rilevarne le costanti e le differenze nel tempo e nello spazio, di apprezzarne le evoluzioni, di comprendere meglio il presente e di pianificare le scelte future alla luce degli avvenimenti del passato, in un dialogo col presente. 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La </a:t>
            </a:r>
            <a:r>
              <a:rPr lang="it-IT" b="1" dirty="0" smtClean="0"/>
              <a:t>geografia, nelle Indicazioni 2012, rappresenta una “</a:t>
            </a:r>
            <a:r>
              <a:rPr lang="it-IT" b="1" i="1" dirty="0" smtClean="0"/>
              <a:t>cerniera” tra le discipline umanistiche e quelle scientifiche. Molti strumenti, linguaggi, metodi, alcuni ambiti di indagine la accomunano alla matematica, alle scienze e alle tecnologie;  essa spiega l’interazione tra l’uomo e il proprio ambiente di vita, le scelte delle comunità, le migrazioni, i flussi di materie prime e di risorse e ciò la accomuna all’ambito antropologico e sociale</a:t>
            </a:r>
          </a:p>
          <a:p>
            <a:r>
              <a:rPr lang="it-IT" dirty="0" smtClean="0"/>
              <a:t>La matematica fornisce strumenti per indagare e spiegare molti fenomeni del mondo che ci circonda, favorendo un approccio razionale ai problemi che la realtà pone e fornendo, quindi, un contributo importante alla costruzione di una cittadinanza consapevole. </a:t>
            </a:r>
            <a:r>
              <a:rPr lang="it-IT" b="1" i="1" dirty="0" smtClean="0"/>
              <a:t> </a:t>
            </a:r>
            <a:r>
              <a:rPr lang="it-IT" dirty="0" smtClean="0"/>
              <a:t>I Traguardi delle Indicazioni 2012, non solo quelli connessi agli ambiti dei </a:t>
            </a:r>
            <a:r>
              <a:rPr lang="it-IT" i="1" dirty="0" smtClean="0"/>
              <a:t>Numeri e di Spazio e Figure, ma ancor più quelli relativi a Funzioni e relazioni e Dati e previsioni, suggeriscono significativi contesti di lavoro riferiti alla scienza, alla tecnologia, alla società. La </a:t>
            </a:r>
            <a:r>
              <a:rPr lang="it-IT" b="1" i="1" dirty="0" smtClean="0"/>
              <a:t>statistica, ad esempio, come disciplina che si serve della matematica per spiegare fenomeni e tendenze della natura, del mondo e della società, può essere utilizzata come efficace “cavallo di Troia” per avvicinare gli alunni alla matematica e alla sua potente capacità di spiegare e interpretare il mondo, con spirito critico e con il supporto di dati alle opinioni. </a:t>
            </a:r>
          </a:p>
          <a:p>
            <a:r>
              <a:rPr lang="it-IT" dirty="0" smtClean="0"/>
              <a:t>La matematica, tuttavia, permette anche di sviluppare competenze trasversali:  la capacità di comunicare e discutere, argomentare, comprendere i diversi punti di vista</a:t>
            </a: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643710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Lingua e matematica collegate al pensiero computazionale ( L 107 e </a:t>
            </a:r>
            <a:r>
              <a:rPr lang="it-IT" dirty="0" err="1" smtClean="0"/>
              <a:t>Dlgs</a:t>
            </a:r>
            <a:r>
              <a:rPr lang="it-IT" dirty="0" smtClean="0"/>
              <a:t> 62/17)  nei Traguardi del 2012 nell’ambito della Tecnologia</a:t>
            </a:r>
          </a:p>
          <a:p>
            <a:r>
              <a:rPr lang="it-IT" dirty="0" smtClean="0"/>
              <a:t>È un’educazione  al pensiero logico e analitico diretto alla soluzione di problemi </a:t>
            </a:r>
          </a:p>
          <a:p>
            <a:r>
              <a:rPr lang="it-IT" dirty="0" smtClean="0"/>
              <a:t>Le Arti per la cittadinanza: discipline artistiche fondamentali per lo sviluppo armonico della personalità e di un cittadino capace di esprimersi con modalità diverse</a:t>
            </a:r>
          </a:p>
          <a:p>
            <a:r>
              <a:rPr lang="it-IT" dirty="0" smtClean="0"/>
              <a:t>L’educazione fisica è altra disciplina di cerniera tra gli ambiti scientifico, comunicativo, espressivo, di relazione e cittadinanza</a:t>
            </a:r>
          </a:p>
          <a:p>
            <a:r>
              <a:rPr lang="it-IT" dirty="0" smtClean="0"/>
              <a:t>Le competenze sociali, digitali, meta cognitive e metodologiche in termini di risultati di apprendimento, evidenze, percorsi didattici, criteri di valutazione perché alimentano 4 competenze chiave: di cittadinanza, digitali, imparare ad imparare, spirito di iniziativa e imprenditorialità</a:t>
            </a:r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14290"/>
            <a:ext cx="8929718" cy="93978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Progettazione e ambiente di apprendimento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28736"/>
            <a:ext cx="8858280" cy="5429264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L’integrazione delle discipline per spiegare la complessità della realtà, la costruzione di conoscenze e abilità attraverso l’analisi di problemi e la gestione di situazioni complesse, la cooperazione e l’apprendimento sociale, la sperimentazione, l’indagine, la contestualizzazione nell’esperienza, la </a:t>
            </a:r>
            <a:r>
              <a:rPr lang="it-IT" dirty="0" err="1" smtClean="0"/>
              <a:t>laboratorialità</a:t>
            </a:r>
            <a:r>
              <a:rPr lang="it-IT" dirty="0" smtClean="0"/>
              <a:t>, sono tutti fattori imprescindibili per sviluppare competenze, apprendimenti stabili e significativi, dotati di significato e di valore per la cittadinanza. </a:t>
            </a:r>
          </a:p>
          <a:p>
            <a:r>
              <a:rPr lang="it-IT" dirty="0" smtClean="0"/>
              <a:t>un curricolo di istituto verticale, che assuma la responsabilità dell’educazione delle persone da 3 a 14 anni in modo unitario e organico, organizzato per competenze chiave, articolate in abilità e conoscenze e riferito ai Traguardi delle Indicazioni </a:t>
            </a:r>
          </a:p>
          <a:p>
            <a:r>
              <a:rPr lang="it-IT" dirty="0" smtClean="0"/>
              <a:t>ambiente di apprendimento funzionale allo sviluppo delle competenze sono ben descritte nelle Indicazioni 2012, nella parte ad esso dedicata, nel capitolo: </a:t>
            </a:r>
            <a:r>
              <a:rPr lang="it-IT" i="1" dirty="0" smtClean="0"/>
              <a:t>"La scuola del primo ciclo"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RICORSIVITA’ DEL CURRICOLO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COSA?</a:t>
            </a:r>
          </a:p>
          <a:p>
            <a:pPr>
              <a:buNone/>
            </a:pPr>
            <a:r>
              <a:rPr lang="it-IT" dirty="0" smtClean="0"/>
              <a:t>Scelte </a:t>
            </a:r>
            <a:r>
              <a:rPr lang="it-IT" dirty="0" err="1" smtClean="0"/>
              <a:t>quantitative-qualitative</a:t>
            </a:r>
            <a:r>
              <a:rPr lang="it-IT" dirty="0" smtClean="0"/>
              <a:t> sui contenuti disciplinari da scegliere capaci di divenire saperi generativi: IMPARARE AD IMPARARE</a:t>
            </a:r>
          </a:p>
          <a:p>
            <a:r>
              <a:rPr lang="it-IT" dirty="0" smtClean="0"/>
              <a:t>COME?</a:t>
            </a:r>
          </a:p>
          <a:p>
            <a:pPr>
              <a:buNone/>
            </a:pPr>
            <a:r>
              <a:rPr lang="it-IT" dirty="0" smtClean="0"/>
              <a:t>Metodologie didattiche capaci di mediare il sapere in modo trasmissibili</a:t>
            </a:r>
          </a:p>
          <a:p>
            <a:pPr>
              <a:buNone/>
            </a:pPr>
            <a:r>
              <a:rPr lang="it-IT" dirty="0" smtClean="0"/>
              <a:t>DOVE?</a:t>
            </a:r>
          </a:p>
          <a:p>
            <a:pPr>
              <a:buNone/>
            </a:pPr>
            <a:r>
              <a:rPr lang="it-IT" dirty="0" smtClean="0"/>
              <a:t>Contesto esperienziale operativo che renda significativo l’apprendimento e profonda la comprensione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 DEL CURRICOLO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it-IT" dirty="0" smtClean="0"/>
              <a:t>ESSENZIALITA’</a:t>
            </a:r>
          </a:p>
          <a:p>
            <a:pPr lvl="0"/>
            <a:r>
              <a:rPr lang="it-IT" dirty="0" smtClean="0"/>
              <a:t>TRASVERSALITA’</a:t>
            </a:r>
          </a:p>
          <a:p>
            <a:pPr lvl="0"/>
            <a:r>
              <a:rPr lang="it-IT" dirty="0" smtClean="0"/>
              <a:t>SOSTENIBILITA’</a:t>
            </a:r>
          </a:p>
          <a:p>
            <a:pPr lvl="0"/>
            <a:r>
              <a:rPr lang="it-IT" dirty="0" smtClean="0"/>
              <a:t>PROGRESSIVITA’</a:t>
            </a:r>
          </a:p>
          <a:p>
            <a:pPr lvl="0"/>
            <a:r>
              <a:rPr lang="it-IT" dirty="0" smtClean="0"/>
              <a:t>RICORSIVITA’</a:t>
            </a:r>
          </a:p>
          <a:p>
            <a:pPr lvl="0"/>
            <a:r>
              <a:rPr lang="it-IT" dirty="0" smtClean="0"/>
              <a:t>PROBLEMATICITA’/CRITICITA’</a:t>
            </a:r>
          </a:p>
          <a:p>
            <a:pPr lvl="0"/>
            <a:r>
              <a:rPr lang="it-IT" dirty="0" smtClean="0"/>
              <a:t>ORGANICITA’</a:t>
            </a:r>
          </a:p>
          <a:p>
            <a:pPr lvl="0"/>
            <a:r>
              <a:rPr lang="it-IT" dirty="0" smtClean="0"/>
              <a:t>OPERATIVITA’</a:t>
            </a:r>
          </a:p>
          <a:p>
            <a:pPr lvl="0"/>
            <a:r>
              <a:rPr lang="it-IT" dirty="0" smtClean="0"/>
              <a:t>GENERATIVITA’</a:t>
            </a:r>
          </a:p>
          <a:p>
            <a:pPr lvl="0"/>
            <a:r>
              <a:rPr lang="it-IT" dirty="0" smtClean="0"/>
              <a:t>FORMATIVITA’</a:t>
            </a:r>
          </a:p>
          <a:p>
            <a:pPr>
              <a:buNone/>
            </a:pPr>
            <a:r>
              <a:rPr lang="it-IT" dirty="0" smtClean="0"/>
              <a:t>LE SCELTE EFFETTUATE COLLEGANO LE DISCIPLINE AL PROFILO DELLO STUDENTE IN TERMINI </a:t>
            </a:r>
            <a:r>
              <a:rPr lang="it-IT" dirty="0" err="1" smtClean="0"/>
              <a:t>DI</a:t>
            </a:r>
            <a:r>
              <a:rPr lang="it-IT" dirty="0" smtClean="0"/>
              <a:t> COMPETENZE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LO SFONDO DEL CURRICOLO: LE COMPETENZE EUROPEE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22 MAGGIO 2018</a:t>
            </a:r>
          </a:p>
          <a:p>
            <a:pPr>
              <a:buNone/>
            </a:pPr>
            <a:r>
              <a:rPr lang="it-IT" dirty="0" smtClean="0"/>
              <a:t>In risposta  alla proposta della Commissione del 17 maggio il Consiglio Europeo emana la Raccomandazione relativa alle competenze chiave per l’apprendimento permanente  e l’Allegato Quadro di riferimento europeo che sostituiscono  quella del 2006 con il relativo All.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definizione di competenze e di competenze chiave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it-IT" dirty="0" smtClean="0"/>
              <a:t>Competenze: una combinazione di conoscenze,  abilità, atteggiamenti:</a:t>
            </a:r>
          </a:p>
          <a:p>
            <a:pPr lvl="0"/>
            <a:r>
              <a:rPr lang="it-IT" dirty="0" smtClean="0"/>
              <a:t> la </a:t>
            </a:r>
            <a:r>
              <a:rPr lang="it-IT" i="1" dirty="0" smtClean="0"/>
              <a:t>conoscenza</a:t>
            </a:r>
            <a:r>
              <a:rPr lang="it-IT" dirty="0" smtClean="0"/>
              <a:t> si compone di fatti e cifre, concetti, idee e teorie che sono già stabiliti e che forniscono le basi per comprendere un certo settore o argomento;</a:t>
            </a:r>
          </a:p>
          <a:p>
            <a:pPr lvl="0"/>
            <a:r>
              <a:rPr lang="it-IT" dirty="0" smtClean="0"/>
              <a:t>per </a:t>
            </a:r>
            <a:r>
              <a:rPr lang="it-IT" i="1" dirty="0" smtClean="0"/>
              <a:t>abilità </a:t>
            </a:r>
            <a:r>
              <a:rPr lang="it-IT" dirty="0" smtClean="0"/>
              <a:t>si intende sapere ed essere capaci di eseguire processi ed applicare le conoscenze esistenti al fine di ottenere risultati;</a:t>
            </a:r>
          </a:p>
          <a:p>
            <a:pPr lvl="0"/>
            <a:r>
              <a:rPr lang="it-IT" dirty="0" smtClean="0"/>
              <a:t>gli </a:t>
            </a:r>
            <a:r>
              <a:rPr lang="it-IT" i="1" dirty="0" smtClean="0"/>
              <a:t>atteggiamenti</a:t>
            </a:r>
            <a:r>
              <a:rPr lang="it-IT" dirty="0" smtClean="0"/>
              <a:t> descrivono la disposizione e la mentalità per agire o reagire a idee, persone o situazioni».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competenze chiave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competenze di cui tutti hanno bisogno per la realizzazione e lo sviluppo personali, l'</a:t>
            </a:r>
            <a:r>
              <a:rPr lang="it-IT" dirty="0" err="1" smtClean="0"/>
              <a:t>occupabilità</a:t>
            </a:r>
            <a:r>
              <a:rPr lang="it-IT" dirty="0" smtClean="0"/>
              <a:t>, l'inclusione sociale, uno stile di vita sostenibile, una vita fruttuosa in società pacifiche, una gestione della vita attenta alla salute e alla cittadinanza attiva</a:t>
            </a:r>
          </a:p>
          <a:p>
            <a:r>
              <a:rPr lang="it-IT" dirty="0" smtClean="0"/>
              <a:t>Si sviluppano in una prospettiva di apprendimento permanente mediante l’apprendimento formale, informale, non formale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nuove competenze chiave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1)competenza alfabetica funzionale</a:t>
            </a:r>
          </a:p>
          <a:p>
            <a:r>
              <a:rPr lang="it-IT" dirty="0" smtClean="0"/>
              <a:t>2) competenza </a:t>
            </a:r>
            <a:r>
              <a:rPr lang="it-IT" dirty="0" err="1" smtClean="0"/>
              <a:t>multilinguistica</a:t>
            </a:r>
            <a:endParaRPr lang="it-IT" dirty="0" smtClean="0"/>
          </a:p>
          <a:p>
            <a:r>
              <a:rPr lang="it-IT" dirty="0" smtClean="0"/>
              <a:t>3) competenza matematica e competenza in scienze, tecnologie e ingegneria</a:t>
            </a:r>
          </a:p>
          <a:p>
            <a:r>
              <a:rPr lang="it-IT" dirty="0" smtClean="0"/>
              <a:t>4) competenza digitale</a:t>
            </a:r>
          </a:p>
          <a:p>
            <a:r>
              <a:rPr lang="it-IT" dirty="0" smtClean="0"/>
              <a:t>5) competenza personale, sociale e capacità di imparare a imparare</a:t>
            </a:r>
          </a:p>
          <a:p>
            <a:r>
              <a:rPr lang="it-IT" dirty="0" smtClean="0"/>
              <a:t>6) competenza in materia di cittadinanza</a:t>
            </a:r>
          </a:p>
          <a:p>
            <a:r>
              <a:rPr lang="it-IT" dirty="0" smtClean="0"/>
              <a:t>7) competenza imprenditoriale</a:t>
            </a:r>
          </a:p>
          <a:p>
            <a:r>
              <a:rPr lang="it-IT" dirty="0" smtClean="0"/>
              <a:t>8) competenza in materia di consapevolezza ed espressione culturali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0" y="-1143032"/>
          <a:ext cx="9144000" cy="89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10"/>
                <a:gridCol w="4929190"/>
              </a:tblGrid>
              <a:tr h="416507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2006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2018 </a:t>
                      </a:r>
                      <a:endParaRPr lang="it-IT" sz="2800" dirty="0"/>
                    </a:p>
                  </a:txBody>
                  <a:tcPr/>
                </a:tc>
              </a:tr>
              <a:tr h="746795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Comunicazione nella madrelingua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Competenze alfabetica  funzionale</a:t>
                      </a:r>
                      <a:endParaRPr lang="it-IT" sz="2800" dirty="0"/>
                    </a:p>
                  </a:txBody>
                  <a:tcPr/>
                </a:tc>
              </a:tr>
              <a:tr h="746795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Comunicazione nelle lingue straniere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</a:t>
                      </a:r>
                      <a:r>
                        <a:rPr lang="it-IT" sz="2800" baseline="0" dirty="0" smtClean="0"/>
                        <a:t> </a:t>
                      </a:r>
                      <a:r>
                        <a:rPr lang="it-IT" sz="2800" baseline="0" dirty="0" err="1" smtClean="0"/>
                        <a:t>multilinguistica</a:t>
                      </a:r>
                      <a:endParaRPr lang="it-IT" sz="2800" dirty="0"/>
                    </a:p>
                  </a:txBody>
                  <a:tcPr/>
                </a:tc>
              </a:tr>
              <a:tr h="1084057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matematica e competenze di base in scienza e tecnologia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matematica, in scienze,</a:t>
                      </a:r>
                      <a:r>
                        <a:rPr lang="it-IT" sz="2800" baseline="0" dirty="0" smtClean="0"/>
                        <a:t> tecnologie e ingegneria</a:t>
                      </a:r>
                      <a:endParaRPr lang="it-IT" sz="2800" dirty="0"/>
                    </a:p>
                  </a:txBody>
                  <a:tcPr/>
                </a:tc>
              </a:tr>
              <a:tr h="416507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</a:t>
                      </a:r>
                      <a:r>
                        <a:rPr lang="it-IT" sz="2800" baseline="0" dirty="0" smtClean="0"/>
                        <a:t> digitale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digitale</a:t>
                      </a:r>
                      <a:endParaRPr lang="it-IT" sz="2800" dirty="0"/>
                    </a:p>
                  </a:txBody>
                  <a:tcPr/>
                </a:tc>
              </a:tr>
              <a:tr h="1084057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Imparare ad imparare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 personale, sociale e capacità di imparare </a:t>
                      </a:r>
                      <a:r>
                        <a:rPr lang="it-IT" sz="2800" baseline="0" dirty="0" smtClean="0"/>
                        <a:t> a imparare</a:t>
                      </a:r>
                      <a:endParaRPr lang="it-IT" sz="2800" dirty="0"/>
                    </a:p>
                  </a:txBody>
                  <a:tcPr/>
                </a:tc>
              </a:tr>
              <a:tr h="746795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Competenze sociali e civiche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Competenze in materia di cittadinanza</a:t>
                      </a:r>
                      <a:endParaRPr lang="it-IT" sz="2800" dirty="0"/>
                    </a:p>
                  </a:txBody>
                  <a:tcPr/>
                </a:tc>
              </a:tr>
              <a:tr h="746795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Spirito di iniziativa e imprenditorialità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imprenditoriale</a:t>
                      </a:r>
                      <a:endParaRPr lang="it-IT" sz="2800" dirty="0"/>
                    </a:p>
                  </a:txBody>
                  <a:tcPr/>
                </a:tc>
              </a:tr>
              <a:tr h="1084057"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Consapevolezza  ed espressione culturale</a:t>
                      </a:r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dirty="0" smtClean="0"/>
                        <a:t>Competenza in materia di consapevolezza  ed espressione culturali</a:t>
                      </a:r>
                      <a:endParaRPr lang="it-IT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2344</Words>
  <PresentationFormat>Presentazione su schermo (4:3)</PresentationFormat>
  <Paragraphs>145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6" baseType="lpstr">
      <vt:lpstr>Tema di Office</vt:lpstr>
      <vt:lpstr>IL CURRICOLO </vt:lpstr>
      <vt:lpstr>IL CURRICOLO</vt:lpstr>
      <vt:lpstr>RICORSIVITA’ DEL CURRICOLO</vt:lpstr>
      <vt:lpstr>CARATTERISTICHE DEL CURRICOLO</vt:lpstr>
      <vt:lpstr>LO SFONDO DEL CURRICOLO: LE COMPETENZE EUROPEE</vt:lpstr>
      <vt:lpstr>La definizione di competenze e di competenze chiave</vt:lpstr>
      <vt:lpstr>Le competenze chiave </vt:lpstr>
      <vt:lpstr>Le nuove competenze chiave</vt:lpstr>
      <vt:lpstr>Diapositiva 9</vt:lpstr>
      <vt:lpstr>Competenza alfabetica funzionale  </vt:lpstr>
      <vt:lpstr>Competenza multilinguistica</vt:lpstr>
      <vt:lpstr>Competenza matematica…..</vt:lpstr>
      <vt:lpstr>Competenza digitale</vt:lpstr>
      <vt:lpstr>Competenza personale, sociale  e capacità di imparare a imparare</vt:lpstr>
      <vt:lpstr>Competenza in materia di cittadinanza</vt:lpstr>
      <vt:lpstr>Competenza imprenditoriale</vt:lpstr>
      <vt:lpstr>Competenza in materia di consapevolezza ed espressione culturale</vt:lpstr>
      <vt:lpstr>Pensiamo alle competenze chiave in termini di azioni cognitive……..</vt:lpstr>
      <vt:lpstr>INDICAZIONI NAZIONALI E NUOVI SCENARI</vt:lpstr>
      <vt:lpstr>LA SCUOLA DELL’INFANZIA</vt:lpstr>
      <vt:lpstr>FINALITA’ FONDAMENTALI</vt:lpstr>
      <vt:lpstr>GLI STRUMENTI CULTURALI PER LA CITTADINANZA  il contributo delle discipline allo sviluppo delle competenze chiave</vt:lpstr>
      <vt:lpstr>Diapositiva 23</vt:lpstr>
      <vt:lpstr>Diapositiva 24</vt:lpstr>
      <vt:lpstr>Progettazione e ambiente di apprendimento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CURRICOLO </dc:title>
  <dc:creator>Loredana</dc:creator>
  <cp:lastModifiedBy>Loredana</cp:lastModifiedBy>
  <cp:revision>29</cp:revision>
  <dcterms:created xsi:type="dcterms:W3CDTF">2018-06-25T07:19:16Z</dcterms:created>
  <dcterms:modified xsi:type="dcterms:W3CDTF">2018-11-03T16:18:08Z</dcterms:modified>
</cp:coreProperties>
</file>